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369" r:id="rId2"/>
    <p:sldId id="256" r:id="rId3"/>
    <p:sldId id="372" r:id="rId4"/>
    <p:sldId id="373" r:id="rId5"/>
    <p:sldId id="370" r:id="rId6"/>
    <p:sldId id="376" r:id="rId7"/>
    <p:sldId id="375" r:id="rId8"/>
    <p:sldId id="377" r:id="rId9"/>
    <p:sldId id="378" r:id="rId10"/>
    <p:sldId id="379" r:id="rId11"/>
    <p:sldId id="390" r:id="rId12"/>
    <p:sldId id="380" r:id="rId13"/>
    <p:sldId id="381" r:id="rId14"/>
    <p:sldId id="382" r:id="rId15"/>
    <p:sldId id="383" r:id="rId16"/>
    <p:sldId id="384" r:id="rId17"/>
    <p:sldId id="385" r:id="rId18"/>
    <p:sldId id="386" r:id="rId19"/>
    <p:sldId id="387" r:id="rId20"/>
    <p:sldId id="388" r:id="rId21"/>
    <p:sldId id="389" r:id="rId22"/>
    <p:sldId id="391" r:id="rId23"/>
    <p:sldId id="392" r:id="rId24"/>
    <p:sldId id="393" r:id="rId25"/>
    <p:sldId id="394" r:id="rId26"/>
    <p:sldId id="395" r:id="rId27"/>
    <p:sldId id="396" r:id="rId28"/>
    <p:sldId id="397" r:id="rId29"/>
    <p:sldId id="398" r:id="rId30"/>
    <p:sldId id="399" r:id="rId31"/>
    <p:sldId id="400" r:id="rId32"/>
    <p:sldId id="401" r:id="rId33"/>
    <p:sldId id="402" r:id="rId34"/>
    <p:sldId id="374" r:id="rId35"/>
    <p:sldId id="371" r:id="rId3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955" autoAdjust="0"/>
  </p:normalViewPr>
  <p:slideViewPr>
    <p:cSldViewPr snapToGrid="0">
      <p:cViewPr varScale="1">
        <p:scale>
          <a:sx n="84" d="100"/>
          <a:sy n="84" d="100"/>
        </p:scale>
        <p:origin x="576"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8FB456-D225-43E9-A4AB-E44BEA56394C}" type="datetimeFigureOut">
              <a:rPr kumimoji="1" lang="ja-JP" altLang="en-US" smtClean="0"/>
              <a:t>2024/2/8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A5DEF8-1734-44CC-9ECF-5496EAD28816}" type="slidenum">
              <a:rPr kumimoji="1" lang="ja-JP" altLang="en-US" smtClean="0"/>
              <a:t>‹#›</a:t>
            </a:fld>
            <a:endParaRPr kumimoji="1" lang="ja-JP" altLang="en-US"/>
          </a:p>
        </p:txBody>
      </p:sp>
    </p:spTree>
    <p:extLst>
      <p:ext uri="{BB962C8B-B14F-4D97-AF65-F5344CB8AC3E}">
        <p14:creationId xmlns:p14="http://schemas.microsoft.com/office/powerpoint/2010/main" val="61954541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8A5DEF8-1734-44CC-9ECF-5496EAD28816}" type="slidenum">
              <a:rPr kumimoji="1" lang="ja-JP" altLang="en-US" smtClean="0"/>
              <a:t>13</a:t>
            </a:fld>
            <a:endParaRPr kumimoji="1" lang="ja-JP" altLang="en-US"/>
          </a:p>
        </p:txBody>
      </p:sp>
    </p:spTree>
    <p:extLst>
      <p:ext uri="{BB962C8B-B14F-4D97-AF65-F5344CB8AC3E}">
        <p14:creationId xmlns:p14="http://schemas.microsoft.com/office/powerpoint/2010/main" val="28420163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8A5DEF8-1734-44CC-9ECF-5496EAD28816}" type="slidenum">
              <a:rPr kumimoji="1" lang="ja-JP" altLang="en-US" smtClean="0"/>
              <a:t>24</a:t>
            </a:fld>
            <a:endParaRPr kumimoji="1" lang="ja-JP" altLang="en-US"/>
          </a:p>
        </p:txBody>
      </p:sp>
    </p:spTree>
    <p:extLst>
      <p:ext uri="{BB962C8B-B14F-4D97-AF65-F5344CB8AC3E}">
        <p14:creationId xmlns:p14="http://schemas.microsoft.com/office/powerpoint/2010/main" val="41910092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8A5DEF8-1734-44CC-9ECF-5496EAD28816}" type="slidenum">
              <a:rPr kumimoji="1" lang="ja-JP" altLang="en-US" smtClean="0"/>
              <a:t>25</a:t>
            </a:fld>
            <a:endParaRPr kumimoji="1" lang="ja-JP" altLang="en-US"/>
          </a:p>
        </p:txBody>
      </p:sp>
    </p:spTree>
    <p:extLst>
      <p:ext uri="{BB962C8B-B14F-4D97-AF65-F5344CB8AC3E}">
        <p14:creationId xmlns:p14="http://schemas.microsoft.com/office/powerpoint/2010/main" val="5677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8A5DEF8-1734-44CC-9ECF-5496EAD28816}" type="slidenum">
              <a:rPr kumimoji="1" lang="ja-JP" altLang="en-US" smtClean="0"/>
              <a:t>26</a:t>
            </a:fld>
            <a:endParaRPr kumimoji="1" lang="ja-JP" altLang="en-US"/>
          </a:p>
        </p:txBody>
      </p:sp>
    </p:spTree>
    <p:extLst>
      <p:ext uri="{BB962C8B-B14F-4D97-AF65-F5344CB8AC3E}">
        <p14:creationId xmlns:p14="http://schemas.microsoft.com/office/powerpoint/2010/main" val="4258639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8A5DEF8-1734-44CC-9ECF-5496EAD28816}" type="slidenum">
              <a:rPr kumimoji="1" lang="ja-JP" altLang="en-US" smtClean="0"/>
              <a:t>27</a:t>
            </a:fld>
            <a:endParaRPr kumimoji="1" lang="ja-JP" altLang="en-US"/>
          </a:p>
        </p:txBody>
      </p:sp>
    </p:spTree>
    <p:extLst>
      <p:ext uri="{BB962C8B-B14F-4D97-AF65-F5344CB8AC3E}">
        <p14:creationId xmlns:p14="http://schemas.microsoft.com/office/powerpoint/2010/main" val="2243067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8A5DEF8-1734-44CC-9ECF-5496EAD28816}" type="slidenum">
              <a:rPr kumimoji="1" lang="ja-JP" altLang="en-US" smtClean="0"/>
              <a:t>28</a:t>
            </a:fld>
            <a:endParaRPr kumimoji="1" lang="ja-JP" altLang="en-US"/>
          </a:p>
        </p:txBody>
      </p:sp>
    </p:spTree>
    <p:extLst>
      <p:ext uri="{BB962C8B-B14F-4D97-AF65-F5344CB8AC3E}">
        <p14:creationId xmlns:p14="http://schemas.microsoft.com/office/powerpoint/2010/main" val="38721046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8A5DEF8-1734-44CC-9ECF-5496EAD28816}" type="slidenum">
              <a:rPr kumimoji="1" lang="ja-JP" altLang="en-US" smtClean="0"/>
              <a:t>29</a:t>
            </a:fld>
            <a:endParaRPr kumimoji="1" lang="ja-JP" altLang="en-US"/>
          </a:p>
        </p:txBody>
      </p:sp>
    </p:spTree>
    <p:extLst>
      <p:ext uri="{BB962C8B-B14F-4D97-AF65-F5344CB8AC3E}">
        <p14:creationId xmlns:p14="http://schemas.microsoft.com/office/powerpoint/2010/main" val="24174942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8A5DEF8-1734-44CC-9ECF-5496EAD28816}" type="slidenum">
              <a:rPr kumimoji="1" lang="ja-JP" altLang="en-US" smtClean="0"/>
              <a:t>30</a:t>
            </a:fld>
            <a:endParaRPr kumimoji="1" lang="ja-JP" altLang="en-US"/>
          </a:p>
        </p:txBody>
      </p:sp>
    </p:spTree>
    <p:extLst>
      <p:ext uri="{BB962C8B-B14F-4D97-AF65-F5344CB8AC3E}">
        <p14:creationId xmlns:p14="http://schemas.microsoft.com/office/powerpoint/2010/main" val="2264209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8A5DEF8-1734-44CC-9ECF-5496EAD28816}" type="slidenum">
              <a:rPr kumimoji="1" lang="ja-JP" altLang="en-US" smtClean="0"/>
              <a:t>32</a:t>
            </a:fld>
            <a:endParaRPr kumimoji="1" lang="ja-JP" altLang="en-US"/>
          </a:p>
        </p:txBody>
      </p:sp>
    </p:spTree>
    <p:extLst>
      <p:ext uri="{BB962C8B-B14F-4D97-AF65-F5344CB8AC3E}">
        <p14:creationId xmlns:p14="http://schemas.microsoft.com/office/powerpoint/2010/main" val="1915133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8A5DEF8-1734-44CC-9ECF-5496EAD28816}" type="slidenum">
              <a:rPr kumimoji="1" lang="ja-JP" altLang="en-US" smtClean="0"/>
              <a:t>33</a:t>
            </a:fld>
            <a:endParaRPr kumimoji="1" lang="ja-JP" altLang="en-US"/>
          </a:p>
        </p:txBody>
      </p:sp>
    </p:spTree>
    <p:extLst>
      <p:ext uri="{BB962C8B-B14F-4D97-AF65-F5344CB8AC3E}">
        <p14:creationId xmlns:p14="http://schemas.microsoft.com/office/powerpoint/2010/main" val="2347173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8A5DEF8-1734-44CC-9ECF-5496EAD28816}" type="slidenum">
              <a:rPr kumimoji="1" lang="ja-JP" altLang="en-US" smtClean="0"/>
              <a:t>15</a:t>
            </a:fld>
            <a:endParaRPr kumimoji="1" lang="ja-JP" altLang="en-US"/>
          </a:p>
        </p:txBody>
      </p:sp>
    </p:spTree>
    <p:extLst>
      <p:ext uri="{BB962C8B-B14F-4D97-AF65-F5344CB8AC3E}">
        <p14:creationId xmlns:p14="http://schemas.microsoft.com/office/powerpoint/2010/main" val="1912728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8A5DEF8-1734-44CC-9ECF-5496EAD28816}" type="slidenum">
              <a:rPr kumimoji="1" lang="ja-JP" altLang="en-US" smtClean="0"/>
              <a:t>16</a:t>
            </a:fld>
            <a:endParaRPr kumimoji="1" lang="ja-JP" altLang="en-US"/>
          </a:p>
        </p:txBody>
      </p:sp>
    </p:spTree>
    <p:extLst>
      <p:ext uri="{BB962C8B-B14F-4D97-AF65-F5344CB8AC3E}">
        <p14:creationId xmlns:p14="http://schemas.microsoft.com/office/powerpoint/2010/main" val="3147348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8A5DEF8-1734-44CC-9ECF-5496EAD28816}" type="slidenum">
              <a:rPr kumimoji="1" lang="ja-JP" altLang="en-US" smtClean="0"/>
              <a:t>17</a:t>
            </a:fld>
            <a:endParaRPr kumimoji="1" lang="ja-JP" altLang="en-US"/>
          </a:p>
        </p:txBody>
      </p:sp>
    </p:spTree>
    <p:extLst>
      <p:ext uri="{BB962C8B-B14F-4D97-AF65-F5344CB8AC3E}">
        <p14:creationId xmlns:p14="http://schemas.microsoft.com/office/powerpoint/2010/main" val="805062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8A5DEF8-1734-44CC-9ECF-5496EAD28816}" type="slidenum">
              <a:rPr kumimoji="1" lang="ja-JP" altLang="en-US" smtClean="0"/>
              <a:t>18</a:t>
            </a:fld>
            <a:endParaRPr kumimoji="1" lang="ja-JP" altLang="en-US"/>
          </a:p>
        </p:txBody>
      </p:sp>
    </p:spTree>
    <p:extLst>
      <p:ext uri="{BB962C8B-B14F-4D97-AF65-F5344CB8AC3E}">
        <p14:creationId xmlns:p14="http://schemas.microsoft.com/office/powerpoint/2010/main" val="558281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8A5DEF8-1734-44CC-9ECF-5496EAD28816}" type="slidenum">
              <a:rPr kumimoji="1" lang="ja-JP" altLang="en-US" smtClean="0"/>
              <a:t>19</a:t>
            </a:fld>
            <a:endParaRPr kumimoji="1" lang="ja-JP" altLang="en-US"/>
          </a:p>
        </p:txBody>
      </p:sp>
    </p:spTree>
    <p:extLst>
      <p:ext uri="{BB962C8B-B14F-4D97-AF65-F5344CB8AC3E}">
        <p14:creationId xmlns:p14="http://schemas.microsoft.com/office/powerpoint/2010/main" val="17298162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8A5DEF8-1734-44CC-9ECF-5496EAD28816}" type="slidenum">
              <a:rPr kumimoji="1" lang="ja-JP" altLang="en-US" smtClean="0"/>
              <a:t>21</a:t>
            </a:fld>
            <a:endParaRPr kumimoji="1" lang="ja-JP" altLang="en-US"/>
          </a:p>
        </p:txBody>
      </p:sp>
    </p:spTree>
    <p:extLst>
      <p:ext uri="{BB962C8B-B14F-4D97-AF65-F5344CB8AC3E}">
        <p14:creationId xmlns:p14="http://schemas.microsoft.com/office/powerpoint/2010/main" val="2372605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8A5DEF8-1734-44CC-9ECF-5496EAD28816}" type="slidenum">
              <a:rPr kumimoji="1" lang="ja-JP" altLang="en-US" smtClean="0"/>
              <a:t>22</a:t>
            </a:fld>
            <a:endParaRPr kumimoji="1" lang="ja-JP" altLang="en-US"/>
          </a:p>
        </p:txBody>
      </p:sp>
    </p:spTree>
    <p:extLst>
      <p:ext uri="{BB962C8B-B14F-4D97-AF65-F5344CB8AC3E}">
        <p14:creationId xmlns:p14="http://schemas.microsoft.com/office/powerpoint/2010/main" val="1136231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8A5DEF8-1734-44CC-9ECF-5496EAD28816}" type="slidenum">
              <a:rPr kumimoji="1" lang="ja-JP" altLang="en-US" smtClean="0"/>
              <a:t>23</a:t>
            </a:fld>
            <a:endParaRPr kumimoji="1" lang="ja-JP" altLang="en-US"/>
          </a:p>
        </p:txBody>
      </p:sp>
    </p:spTree>
    <p:extLst>
      <p:ext uri="{BB962C8B-B14F-4D97-AF65-F5344CB8AC3E}">
        <p14:creationId xmlns:p14="http://schemas.microsoft.com/office/powerpoint/2010/main" val="2048316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13EE13-E53E-968F-10AA-3E5BD16991B5}"/>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080139F6-0006-5DE6-ABC8-29A0802226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36D393B-E17B-BE59-CDB5-2B52AC1167B5}"/>
              </a:ext>
            </a:extLst>
          </p:cNvPr>
          <p:cNvSpPr>
            <a:spLocks noGrp="1"/>
          </p:cNvSpPr>
          <p:nvPr>
            <p:ph type="dt" sz="half" idx="10"/>
          </p:nvPr>
        </p:nvSpPr>
        <p:spPr/>
        <p:txBody>
          <a:bodyPr/>
          <a:lstStyle/>
          <a:p>
            <a:fld id="{7E6659E3-AF4E-4097-B951-5CEE4C68EC00}" type="datetimeFigureOut">
              <a:rPr kumimoji="1" lang="ja-JP" altLang="en-US" smtClean="0"/>
              <a:t>2024/2/8</a:t>
            </a:fld>
            <a:endParaRPr kumimoji="1" lang="ja-JP" altLang="en-US"/>
          </a:p>
        </p:txBody>
      </p:sp>
      <p:sp>
        <p:nvSpPr>
          <p:cNvPr id="5" name="フッター プレースホルダー 4">
            <a:extLst>
              <a:ext uri="{FF2B5EF4-FFF2-40B4-BE49-F238E27FC236}">
                <a16:creationId xmlns:a16="http://schemas.microsoft.com/office/drawing/2014/main" id="{ECC20AC5-313F-68FB-1F82-9A1C040FADD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37F714C-63B4-E0A6-2634-DC561C256416}"/>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1246233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251349-E83E-189C-3F6F-02919DF17A5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F9EE85F-5471-5414-28E5-3BA55E64E3CE}"/>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0E5D245-05A9-8B7A-2CDD-2A7B4E51589A}"/>
              </a:ext>
            </a:extLst>
          </p:cNvPr>
          <p:cNvSpPr>
            <a:spLocks noGrp="1"/>
          </p:cNvSpPr>
          <p:nvPr>
            <p:ph type="dt" sz="half" idx="10"/>
          </p:nvPr>
        </p:nvSpPr>
        <p:spPr/>
        <p:txBody>
          <a:bodyPr/>
          <a:lstStyle/>
          <a:p>
            <a:fld id="{7E6659E3-AF4E-4097-B951-5CEE4C68EC00}" type="datetimeFigureOut">
              <a:rPr kumimoji="1" lang="ja-JP" altLang="en-US" smtClean="0"/>
              <a:t>2024/2/8</a:t>
            </a:fld>
            <a:endParaRPr kumimoji="1" lang="ja-JP" altLang="en-US"/>
          </a:p>
        </p:txBody>
      </p:sp>
      <p:sp>
        <p:nvSpPr>
          <p:cNvPr id="5" name="フッター プレースホルダー 4">
            <a:extLst>
              <a:ext uri="{FF2B5EF4-FFF2-40B4-BE49-F238E27FC236}">
                <a16:creationId xmlns:a16="http://schemas.microsoft.com/office/drawing/2014/main" id="{E813A2C2-F277-00F1-B0C7-43782D6ECD4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5C5759B-A2EA-E12E-BF72-D24375505EDD}"/>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2793792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975389E-1A6E-E07E-E236-F5CA39448A4E}"/>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B913E6F-3D87-98A2-75E1-E3122A406CD0}"/>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C342B24-18A5-4E75-CBA4-E1EDE74E45A3}"/>
              </a:ext>
            </a:extLst>
          </p:cNvPr>
          <p:cNvSpPr>
            <a:spLocks noGrp="1"/>
          </p:cNvSpPr>
          <p:nvPr>
            <p:ph type="dt" sz="half" idx="10"/>
          </p:nvPr>
        </p:nvSpPr>
        <p:spPr/>
        <p:txBody>
          <a:bodyPr/>
          <a:lstStyle/>
          <a:p>
            <a:fld id="{7E6659E3-AF4E-4097-B951-5CEE4C68EC00}" type="datetimeFigureOut">
              <a:rPr kumimoji="1" lang="ja-JP" altLang="en-US" smtClean="0"/>
              <a:t>2024/2/8</a:t>
            </a:fld>
            <a:endParaRPr kumimoji="1" lang="ja-JP" altLang="en-US"/>
          </a:p>
        </p:txBody>
      </p:sp>
      <p:sp>
        <p:nvSpPr>
          <p:cNvPr id="5" name="フッター プレースホルダー 4">
            <a:extLst>
              <a:ext uri="{FF2B5EF4-FFF2-40B4-BE49-F238E27FC236}">
                <a16:creationId xmlns:a16="http://schemas.microsoft.com/office/drawing/2014/main" id="{DDB8E504-2216-6822-D971-228FE511D6D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EB6FF23-9AED-D68C-CA65-DBBD5F1C23AF}"/>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3800030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650E4A-3EC1-972D-77E5-4923D1D22231}"/>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2C92F36-A6DF-D0B5-05DC-FFFFF8836605}"/>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FC22459-9663-2080-9CF8-395CE08AB5B4}"/>
              </a:ext>
            </a:extLst>
          </p:cNvPr>
          <p:cNvSpPr>
            <a:spLocks noGrp="1"/>
          </p:cNvSpPr>
          <p:nvPr>
            <p:ph type="dt" sz="half" idx="10"/>
          </p:nvPr>
        </p:nvSpPr>
        <p:spPr/>
        <p:txBody>
          <a:bodyPr/>
          <a:lstStyle/>
          <a:p>
            <a:fld id="{7E6659E3-AF4E-4097-B951-5CEE4C68EC00}" type="datetimeFigureOut">
              <a:rPr kumimoji="1" lang="ja-JP" altLang="en-US" smtClean="0"/>
              <a:t>2024/2/8</a:t>
            </a:fld>
            <a:endParaRPr kumimoji="1" lang="ja-JP" altLang="en-US"/>
          </a:p>
        </p:txBody>
      </p:sp>
      <p:sp>
        <p:nvSpPr>
          <p:cNvPr id="5" name="フッター プレースホルダー 4">
            <a:extLst>
              <a:ext uri="{FF2B5EF4-FFF2-40B4-BE49-F238E27FC236}">
                <a16:creationId xmlns:a16="http://schemas.microsoft.com/office/drawing/2014/main" id="{2BE30E9B-2FA6-B5AB-ACE3-A50C2149F1F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5028879-FD21-37E3-3552-85DAEEB00AE8}"/>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2247430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4BA3A2-874D-4BE9-C388-B3A0E374F47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AACCB62-16D5-08E5-CEBE-F05B066A5A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688D4585-BACF-06B0-2EA1-673595CD2531}"/>
              </a:ext>
            </a:extLst>
          </p:cNvPr>
          <p:cNvSpPr>
            <a:spLocks noGrp="1"/>
          </p:cNvSpPr>
          <p:nvPr>
            <p:ph type="dt" sz="half" idx="10"/>
          </p:nvPr>
        </p:nvSpPr>
        <p:spPr/>
        <p:txBody>
          <a:bodyPr/>
          <a:lstStyle/>
          <a:p>
            <a:fld id="{7E6659E3-AF4E-4097-B951-5CEE4C68EC00}" type="datetimeFigureOut">
              <a:rPr kumimoji="1" lang="ja-JP" altLang="en-US" smtClean="0"/>
              <a:t>2024/2/8</a:t>
            </a:fld>
            <a:endParaRPr kumimoji="1" lang="ja-JP" altLang="en-US"/>
          </a:p>
        </p:txBody>
      </p:sp>
      <p:sp>
        <p:nvSpPr>
          <p:cNvPr id="5" name="フッター プレースホルダー 4">
            <a:extLst>
              <a:ext uri="{FF2B5EF4-FFF2-40B4-BE49-F238E27FC236}">
                <a16:creationId xmlns:a16="http://schemas.microsoft.com/office/drawing/2014/main" id="{7305A1CF-D0F1-D75F-A992-2AE817BCE6B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16DD052-4C4A-CAB9-61A8-FA662BE1675B}"/>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3316496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E3567D-A8ED-D111-D0F3-9A21536E27A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14C964D-D31A-AEF3-475D-19B96BDB818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8B00E2D-7C09-871D-07F9-BCA93E5BE679}"/>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4A69DC15-3DAB-9BE6-D240-CF4A620AFF3A}"/>
              </a:ext>
            </a:extLst>
          </p:cNvPr>
          <p:cNvSpPr>
            <a:spLocks noGrp="1"/>
          </p:cNvSpPr>
          <p:nvPr>
            <p:ph type="dt" sz="half" idx="10"/>
          </p:nvPr>
        </p:nvSpPr>
        <p:spPr/>
        <p:txBody>
          <a:bodyPr/>
          <a:lstStyle/>
          <a:p>
            <a:fld id="{7E6659E3-AF4E-4097-B951-5CEE4C68EC00}" type="datetimeFigureOut">
              <a:rPr kumimoji="1" lang="ja-JP" altLang="en-US" smtClean="0"/>
              <a:t>2024/2/8</a:t>
            </a:fld>
            <a:endParaRPr kumimoji="1" lang="ja-JP" altLang="en-US"/>
          </a:p>
        </p:txBody>
      </p:sp>
      <p:sp>
        <p:nvSpPr>
          <p:cNvPr id="6" name="フッター プレースホルダー 5">
            <a:extLst>
              <a:ext uri="{FF2B5EF4-FFF2-40B4-BE49-F238E27FC236}">
                <a16:creationId xmlns:a16="http://schemas.microsoft.com/office/drawing/2014/main" id="{83385BEF-E649-B4EF-803A-4A1AA169FDE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B2662CD-7659-B569-8E30-51F404FCE88D}"/>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84210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B73D7A-CBB2-E8A7-0EE5-14427EF74A17}"/>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621B17B-FCEA-FF8D-163A-E51A6EA941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21B57FCA-C47F-031D-AE2E-6F48D69911AE}"/>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78022031-A2AE-5E9C-231E-0B674A59BD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D12758D5-3390-4047-167C-3EE3AC9E22D6}"/>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9E3E056F-2928-67C9-1B64-17EA35FB1253}"/>
              </a:ext>
            </a:extLst>
          </p:cNvPr>
          <p:cNvSpPr>
            <a:spLocks noGrp="1"/>
          </p:cNvSpPr>
          <p:nvPr>
            <p:ph type="dt" sz="half" idx="10"/>
          </p:nvPr>
        </p:nvSpPr>
        <p:spPr/>
        <p:txBody>
          <a:bodyPr/>
          <a:lstStyle/>
          <a:p>
            <a:fld id="{7E6659E3-AF4E-4097-B951-5CEE4C68EC00}" type="datetimeFigureOut">
              <a:rPr kumimoji="1" lang="ja-JP" altLang="en-US" smtClean="0"/>
              <a:t>2024/2/8</a:t>
            </a:fld>
            <a:endParaRPr kumimoji="1" lang="ja-JP" altLang="en-US"/>
          </a:p>
        </p:txBody>
      </p:sp>
      <p:sp>
        <p:nvSpPr>
          <p:cNvPr id="8" name="フッター プレースホルダー 7">
            <a:extLst>
              <a:ext uri="{FF2B5EF4-FFF2-40B4-BE49-F238E27FC236}">
                <a16:creationId xmlns:a16="http://schemas.microsoft.com/office/drawing/2014/main" id="{AF018C53-BA0E-007E-E622-25CEEC695B8E}"/>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F917D049-579A-DD47-19B3-8D81489FB1E6}"/>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4089917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EDA101-AC73-9BF6-9B5C-6DE970EF80EE}"/>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AD594641-2C8E-D76D-7628-A5C2C3DD3B51}"/>
              </a:ext>
            </a:extLst>
          </p:cNvPr>
          <p:cNvSpPr>
            <a:spLocks noGrp="1"/>
          </p:cNvSpPr>
          <p:nvPr>
            <p:ph type="dt" sz="half" idx="10"/>
          </p:nvPr>
        </p:nvSpPr>
        <p:spPr/>
        <p:txBody>
          <a:bodyPr/>
          <a:lstStyle/>
          <a:p>
            <a:fld id="{7E6659E3-AF4E-4097-B951-5CEE4C68EC00}" type="datetimeFigureOut">
              <a:rPr kumimoji="1" lang="ja-JP" altLang="en-US" smtClean="0"/>
              <a:t>2024/2/8</a:t>
            </a:fld>
            <a:endParaRPr kumimoji="1" lang="ja-JP" altLang="en-US"/>
          </a:p>
        </p:txBody>
      </p:sp>
      <p:sp>
        <p:nvSpPr>
          <p:cNvPr id="4" name="フッター プレースホルダー 3">
            <a:extLst>
              <a:ext uri="{FF2B5EF4-FFF2-40B4-BE49-F238E27FC236}">
                <a16:creationId xmlns:a16="http://schemas.microsoft.com/office/drawing/2014/main" id="{BCC370C7-D57C-0F5C-003A-F090A0045740}"/>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36F4F308-9A95-CFBE-C5DC-8B5D53D45ED1}"/>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3078946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C1A3471-3FD9-21D7-F730-DCE80BAF8F82}"/>
              </a:ext>
            </a:extLst>
          </p:cNvPr>
          <p:cNvSpPr>
            <a:spLocks noGrp="1"/>
          </p:cNvSpPr>
          <p:nvPr>
            <p:ph type="dt" sz="half" idx="10"/>
          </p:nvPr>
        </p:nvSpPr>
        <p:spPr/>
        <p:txBody>
          <a:bodyPr/>
          <a:lstStyle/>
          <a:p>
            <a:fld id="{7E6659E3-AF4E-4097-B951-5CEE4C68EC00}" type="datetimeFigureOut">
              <a:rPr kumimoji="1" lang="ja-JP" altLang="en-US" smtClean="0"/>
              <a:t>2024/2/8</a:t>
            </a:fld>
            <a:endParaRPr kumimoji="1" lang="ja-JP" altLang="en-US"/>
          </a:p>
        </p:txBody>
      </p:sp>
      <p:sp>
        <p:nvSpPr>
          <p:cNvPr id="3" name="フッター プレースホルダー 2">
            <a:extLst>
              <a:ext uri="{FF2B5EF4-FFF2-40B4-BE49-F238E27FC236}">
                <a16:creationId xmlns:a16="http://schemas.microsoft.com/office/drawing/2014/main" id="{212A1E2E-FFB2-7C2B-270D-BFD94A3D6719}"/>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2D76C60-BB7F-CB36-158C-CE7891378D08}"/>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12942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C6154A-F873-61AA-7805-53B27E5B5BB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F513261-1500-8A8E-F1F1-451DCA2378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69AED63-0AD7-6D39-DBB0-102603CF20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9569ADC-732C-872D-F810-3303EF1126E6}"/>
              </a:ext>
            </a:extLst>
          </p:cNvPr>
          <p:cNvSpPr>
            <a:spLocks noGrp="1"/>
          </p:cNvSpPr>
          <p:nvPr>
            <p:ph type="dt" sz="half" idx="10"/>
          </p:nvPr>
        </p:nvSpPr>
        <p:spPr/>
        <p:txBody>
          <a:bodyPr/>
          <a:lstStyle/>
          <a:p>
            <a:fld id="{7E6659E3-AF4E-4097-B951-5CEE4C68EC00}" type="datetimeFigureOut">
              <a:rPr kumimoji="1" lang="ja-JP" altLang="en-US" smtClean="0"/>
              <a:t>2024/2/8</a:t>
            </a:fld>
            <a:endParaRPr kumimoji="1" lang="ja-JP" altLang="en-US"/>
          </a:p>
        </p:txBody>
      </p:sp>
      <p:sp>
        <p:nvSpPr>
          <p:cNvPr id="6" name="フッター プレースホルダー 5">
            <a:extLst>
              <a:ext uri="{FF2B5EF4-FFF2-40B4-BE49-F238E27FC236}">
                <a16:creationId xmlns:a16="http://schemas.microsoft.com/office/drawing/2014/main" id="{86A99248-A80B-6DD7-C4F8-B6063368449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54404F0-A918-5F82-8E0E-EDA0FBF46A86}"/>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3586006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6D44FD-8E6D-B02B-C9A6-082997C46A4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428458CF-2AA9-5B1D-B4BA-C274597DD5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DEA36BC0-312F-E5EA-A324-89100030DE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4B7F34A-6207-D10B-2191-645ED96921B8}"/>
              </a:ext>
            </a:extLst>
          </p:cNvPr>
          <p:cNvSpPr>
            <a:spLocks noGrp="1"/>
          </p:cNvSpPr>
          <p:nvPr>
            <p:ph type="dt" sz="half" idx="10"/>
          </p:nvPr>
        </p:nvSpPr>
        <p:spPr/>
        <p:txBody>
          <a:bodyPr/>
          <a:lstStyle/>
          <a:p>
            <a:fld id="{7E6659E3-AF4E-4097-B951-5CEE4C68EC00}" type="datetimeFigureOut">
              <a:rPr kumimoji="1" lang="ja-JP" altLang="en-US" smtClean="0"/>
              <a:t>2024/2/8</a:t>
            </a:fld>
            <a:endParaRPr kumimoji="1" lang="ja-JP" altLang="en-US"/>
          </a:p>
        </p:txBody>
      </p:sp>
      <p:sp>
        <p:nvSpPr>
          <p:cNvPr id="6" name="フッター プレースホルダー 5">
            <a:extLst>
              <a:ext uri="{FF2B5EF4-FFF2-40B4-BE49-F238E27FC236}">
                <a16:creationId xmlns:a16="http://schemas.microsoft.com/office/drawing/2014/main" id="{E99D7CD2-5DAF-9E00-783B-C4402826B80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1972243-B18D-C5B8-391B-2EE5DCABAD6E}"/>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978883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2D95810-6BE8-51BE-56C8-A1BEC246D8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6E507CC-6800-03FC-0943-6F0712A4A2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2987754-2B7D-1867-63AD-BC8CA072EE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6659E3-AF4E-4097-B951-5CEE4C68EC00}" type="datetimeFigureOut">
              <a:rPr kumimoji="1" lang="ja-JP" altLang="en-US" smtClean="0"/>
              <a:t>2024/2/8</a:t>
            </a:fld>
            <a:endParaRPr kumimoji="1" lang="ja-JP" altLang="en-US"/>
          </a:p>
        </p:txBody>
      </p:sp>
      <p:sp>
        <p:nvSpPr>
          <p:cNvPr id="5" name="フッター プレースホルダー 4">
            <a:extLst>
              <a:ext uri="{FF2B5EF4-FFF2-40B4-BE49-F238E27FC236}">
                <a16:creationId xmlns:a16="http://schemas.microsoft.com/office/drawing/2014/main" id="{7712A0E5-4AA1-5ED8-A89A-995482AEB3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55ABE94A-721A-9BF8-F7D3-43AECE9A41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30055636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hyperlink" Target="https://www.soumu.go.jp/main_content/000656829.pdf" TargetMode="External"/><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0.sv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1.png"/><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65AAA0-60AD-89E7-5758-07BBB52982CE}"/>
              </a:ext>
            </a:extLst>
          </p:cNvPr>
          <p:cNvSpPr>
            <a:spLocks noGrp="1"/>
          </p:cNvSpPr>
          <p:nvPr>
            <p:ph type="title"/>
          </p:nvPr>
        </p:nvSpPr>
        <p:spPr>
          <a:xfrm>
            <a:off x="838200" y="2686295"/>
            <a:ext cx="10515600" cy="1325563"/>
          </a:xfrm>
        </p:spPr>
        <p:txBody>
          <a:bodyPr/>
          <a:lstStyle/>
          <a:p>
            <a:pPr algn="ctr"/>
            <a:r>
              <a:rPr kumimoji="1" lang="ja-JP" altLang="en-US" b="1" dirty="0">
                <a:solidFill>
                  <a:srgbClr val="0070C0"/>
                </a:solidFill>
                <a:latin typeface="+mn-ea"/>
                <a:ea typeface="+mn-ea"/>
              </a:rPr>
              <a:t>ストラテジ系</a:t>
            </a:r>
          </a:p>
        </p:txBody>
      </p:sp>
    </p:spTree>
    <p:extLst>
      <p:ext uri="{BB962C8B-B14F-4D97-AF65-F5344CB8AC3E}">
        <p14:creationId xmlns:p14="http://schemas.microsoft.com/office/powerpoint/2010/main" val="357221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a:extLst>
              <a:ext uri="{FF2B5EF4-FFF2-40B4-BE49-F238E27FC236}">
                <a16:creationId xmlns:a16="http://schemas.microsoft.com/office/drawing/2014/main" id="{517F83D1-18BB-158D-8874-ED65FEB003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7029" y="3347506"/>
            <a:ext cx="1402512" cy="1522325"/>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A2A41970-13D0-93F0-961A-319D56239CD9}"/>
              </a:ext>
            </a:extLst>
          </p:cNvPr>
          <p:cNvSpPr txBox="1"/>
          <p:nvPr/>
        </p:nvSpPr>
        <p:spPr>
          <a:xfrm>
            <a:off x="1014884" y="959666"/>
            <a:ext cx="10323008" cy="1938992"/>
          </a:xfrm>
          <a:prstGeom prst="rect">
            <a:avLst/>
          </a:prstGeom>
          <a:noFill/>
        </p:spPr>
        <p:txBody>
          <a:bodyPr wrap="square" rtlCol="0">
            <a:spAutoFit/>
          </a:bodyPr>
          <a:lstStyle/>
          <a:p>
            <a:r>
              <a:rPr lang="ja-JP" altLang="en-US" sz="2400" b="1" dirty="0">
                <a:solidFill>
                  <a:srgbClr val="FF0000"/>
                </a:solidFill>
              </a:rPr>
              <a:t>デジタルタトゥー</a:t>
            </a:r>
            <a:endParaRPr lang="en-US" altLang="ja-JP" sz="2400" b="1" dirty="0">
              <a:solidFill>
                <a:srgbClr val="FF0000"/>
              </a:solidFill>
            </a:endParaRPr>
          </a:p>
          <a:p>
            <a:endParaRPr lang="en-US" altLang="ja-JP" sz="2400" dirty="0"/>
          </a:p>
          <a:p>
            <a:r>
              <a:rPr lang="ja-JP" altLang="en-US" sz="2400" dirty="0"/>
              <a:t>インターネット上に書き込まれたコメントや画像などは、</a:t>
            </a:r>
            <a:r>
              <a:rPr lang="en-US" altLang="ja-JP" sz="2400" dirty="0"/>
              <a:t>1</a:t>
            </a:r>
            <a:r>
              <a:rPr lang="ja-JP" altLang="en-US" sz="2400" dirty="0"/>
              <a:t>度拡散されてしまうと簡単には消すことができず、半永久的にインターネット上に残されてしまうこと。</a:t>
            </a:r>
            <a:endParaRPr lang="en-US" altLang="ja-JP" sz="2400" dirty="0"/>
          </a:p>
        </p:txBody>
      </p:sp>
      <p:pic>
        <p:nvPicPr>
          <p:cNvPr id="6146" name="Picture 2">
            <a:extLst>
              <a:ext uri="{FF2B5EF4-FFF2-40B4-BE49-F238E27FC236}">
                <a16:creationId xmlns:a16="http://schemas.microsoft.com/office/drawing/2014/main" id="{54189248-4981-33FB-A1D9-3EEF5C2B54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8280" y="3115514"/>
            <a:ext cx="1934743" cy="242615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6BA0208D-FBD0-B4CF-2774-CCF7C98D5F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5651" y="4013210"/>
            <a:ext cx="1297196" cy="1397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5830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775470" y="479363"/>
            <a:ext cx="10323008" cy="3416320"/>
          </a:xfrm>
          <a:prstGeom prst="rect">
            <a:avLst/>
          </a:prstGeom>
          <a:noFill/>
        </p:spPr>
        <p:txBody>
          <a:bodyPr wrap="square" rtlCol="0">
            <a:spAutoFit/>
          </a:bodyPr>
          <a:lstStyle/>
          <a:p>
            <a:r>
              <a:rPr lang="en-US" altLang="ja-JP" sz="2400" b="1" dirty="0">
                <a:solidFill>
                  <a:srgbClr val="FF0000"/>
                </a:solidFill>
              </a:rPr>
              <a:t>AI</a:t>
            </a:r>
            <a:r>
              <a:rPr lang="ja-JP" altLang="en-US" sz="2400" b="1" dirty="0">
                <a:solidFill>
                  <a:srgbClr val="FF0000"/>
                </a:solidFill>
              </a:rPr>
              <a:t>利活用原則</a:t>
            </a:r>
            <a:endParaRPr lang="en-US" altLang="ja-JP" sz="2400" b="1" dirty="0">
              <a:solidFill>
                <a:srgbClr val="FF0000"/>
              </a:solidFill>
            </a:endParaRPr>
          </a:p>
          <a:p>
            <a:endParaRPr lang="en-US" altLang="ja-JP" sz="2400" dirty="0"/>
          </a:p>
          <a:p>
            <a:r>
              <a:rPr lang="en-US" altLang="ja-JP" sz="2400" dirty="0"/>
              <a:t>AI</a:t>
            </a:r>
            <a:r>
              <a:rPr lang="ja-JP" altLang="en-US" sz="2400" dirty="0"/>
              <a:t>の利用者（</a:t>
            </a:r>
            <a:r>
              <a:rPr lang="en-US" altLang="ja-JP" sz="2400" dirty="0"/>
              <a:t>AI</a:t>
            </a:r>
            <a:r>
              <a:rPr lang="ja-JP" altLang="en-US" sz="2400" dirty="0"/>
              <a:t>を利用してサービスを提供する者を含む）が、利活用段階において留意する</a:t>
            </a:r>
            <a:r>
              <a:rPr lang="en-US" altLang="ja-JP" sz="2400" dirty="0"/>
              <a:t> </a:t>
            </a:r>
            <a:r>
              <a:rPr lang="ja-JP" altLang="en-US" sz="2400" dirty="0"/>
              <a:t>ことが期待される事項（全</a:t>
            </a:r>
            <a:r>
              <a:rPr lang="en-US" altLang="ja-JP" sz="2400" dirty="0"/>
              <a:t>10</a:t>
            </a:r>
            <a:r>
              <a:rPr lang="ja-JP" altLang="en-US" sz="2400" dirty="0"/>
              <a:t>原則）のこと。</a:t>
            </a:r>
            <a:endParaRPr lang="en-US" altLang="ja-JP" sz="2400" dirty="0"/>
          </a:p>
          <a:p>
            <a:endParaRPr lang="en-US" altLang="ja-JP" sz="2400" dirty="0"/>
          </a:p>
          <a:p>
            <a:r>
              <a:rPr lang="ja-JP" altLang="en-US" sz="2400" b="1" dirty="0">
                <a:solidFill>
                  <a:srgbClr val="0070C0"/>
                </a:solidFill>
              </a:rPr>
              <a:t>　①適正利用の原則　　　　②適正学習の原則　　　　③連携の原則</a:t>
            </a:r>
            <a:endParaRPr lang="en-US" altLang="ja-JP" sz="2400" b="1" dirty="0">
              <a:solidFill>
                <a:srgbClr val="0070C0"/>
              </a:solidFill>
            </a:endParaRPr>
          </a:p>
          <a:p>
            <a:r>
              <a:rPr lang="ja-JP" altLang="en-US" sz="2400" b="1" dirty="0">
                <a:solidFill>
                  <a:srgbClr val="0070C0"/>
                </a:solidFill>
              </a:rPr>
              <a:t>　④セキュリティの原則　　⑤プライバシーの原則　　⑥安全の原則　　　　　　</a:t>
            </a:r>
            <a:endParaRPr lang="en-US" altLang="ja-JP" sz="2400" b="1" dirty="0">
              <a:solidFill>
                <a:srgbClr val="0070C0"/>
              </a:solidFill>
            </a:endParaRPr>
          </a:p>
          <a:p>
            <a:r>
              <a:rPr lang="ja-JP" altLang="en-US" sz="2400" b="1" dirty="0">
                <a:solidFill>
                  <a:srgbClr val="0070C0"/>
                </a:solidFill>
              </a:rPr>
              <a:t>　⑦尊厳・自律の原則　　　⑧アカウンタビリティの原則</a:t>
            </a:r>
            <a:endParaRPr lang="en-US" altLang="ja-JP" sz="2400" b="1" dirty="0">
              <a:solidFill>
                <a:srgbClr val="0070C0"/>
              </a:solidFill>
            </a:endParaRPr>
          </a:p>
          <a:p>
            <a:r>
              <a:rPr lang="ja-JP" altLang="en-US" sz="2400" b="1" dirty="0">
                <a:solidFill>
                  <a:srgbClr val="0070C0"/>
                </a:solidFill>
              </a:rPr>
              <a:t>　⑨公平性の原則　　　　　⑩透明性の原則　</a:t>
            </a:r>
            <a:endParaRPr lang="en-US" altLang="ja-JP" sz="2400" b="1" dirty="0">
              <a:solidFill>
                <a:srgbClr val="0070C0"/>
              </a:solidFill>
            </a:endParaRPr>
          </a:p>
        </p:txBody>
      </p:sp>
      <p:pic>
        <p:nvPicPr>
          <p:cNvPr id="3" name="図 2">
            <a:extLst>
              <a:ext uri="{FF2B5EF4-FFF2-40B4-BE49-F238E27FC236}">
                <a16:creationId xmlns:a16="http://schemas.microsoft.com/office/drawing/2014/main" id="{171BF954-0185-D229-AE1A-36D099C7A71F}"/>
              </a:ext>
            </a:extLst>
          </p:cNvPr>
          <p:cNvPicPr>
            <a:picLocks noChangeAspect="1"/>
          </p:cNvPicPr>
          <p:nvPr/>
        </p:nvPicPr>
        <p:blipFill>
          <a:blip r:embed="rId2"/>
          <a:stretch>
            <a:fillRect/>
          </a:stretch>
        </p:blipFill>
        <p:spPr>
          <a:xfrm>
            <a:off x="2164071" y="4063706"/>
            <a:ext cx="4216852" cy="2155905"/>
          </a:xfrm>
          <a:prstGeom prst="rect">
            <a:avLst/>
          </a:prstGeom>
        </p:spPr>
      </p:pic>
      <p:sp>
        <p:nvSpPr>
          <p:cNvPr id="6" name="テキスト ボックス 5">
            <a:extLst>
              <a:ext uri="{FF2B5EF4-FFF2-40B4-BE49-F238E27FC236}">
                <a16:creationId xmlns:a16="http://schemas.microsoft.com/office/drawing/2014/main" id="{FDC3F672-DC5C-E951-98EA-B7CFC0C1445C}"/>
              </a:ext>
            </a:extLst>
          </p:cNvPr>
          <p:cNvSpPr txBox="1"/>
          <p:nvPr/>
        </p:nvSpPr>
        <p:spPr>
          <a:xfrm>
            <a:off x="6592956" y="4910825"/>
            <a:ext cx="3544956" cy="461665"/>
          </a:xfrm>
          <a:prstGeom prst="rect">
            <a:avLst/>
          </a:prstGeom>
          <a:noFill/>
        </p:spPr>
        <p:txBody>
          <a:bodyPr wrap="square">
            <a:spAutoFit/>
          </a:bodyPr>
          <a:lstStyle/>
          <a:p>
            <a:r>
              <a:rPr lang="en-US" altLang="ja-JP" sz="1200" dirty="0">
                <a:hlinkClick r:id="rId3"/>
              </a:rPr>
              <a:t>MIC MONTHLY MAGAZINE </a:t>
            </a:r>
            <a:r>
              <a:rPr lang="ja-JP" altLang="en-US" sz="1200" dirty="0">
                <a:hlinkClick r:id="rId3"/>
              </a:rPr>
              <a:t>総務省</a:t>
            </a:r>
            <a:r>
              <a:rPr lang="en-US" altLang="ja-JP" sz="1200" dirty="0">
                <a:hlinkClick r:id="rId3"/>
              </a:rPr>
              <a:t>12</a:t>
            </a:r>
            <a:r>
              <a:rPr lang="ja-JP" altLang="en-US" sz="1200" dirty="0">
                <a:hlinkClick r:id="rId3"/>
              </a:rPr>
              <a:t>月号 </a:t>
            </a:r>
            <a:r>
              <a:rPr lang="en-US" altLang="ja-JP" sz="1200" dirty="0">
                <a:hlinkClick r:id="rId3"/>
              </a:rPr>
              <a:t>(soumu.go.jp)</a:t>
            </a:r>
            <a:endParaRPr lang="ja-JP" altLang="en-US" sz="1200" dirty="0"/>
          </a:p>
        </p:txBody>
      </p:sp>
    </p:spTree>
    <p:extLst>
      <p:ext uri="{BB962C8B-B14F-4D97-AF65-F5344CB8AC3E}">
        <p14:creationId xmlns:p14="http://schemas.microsoft.com/office/powerpoint/2010/main" val="3852592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362754" y="1307536"/>
            <a:ext cx="10323008" cy="1569660"/>
          </a:xfrm>
          <a:prstGeom prst="rect">
            <a:avLst/>
          </a:prstGeom>
          <a:noFill/>
        </p:spPr>
        <p:txBody>
          <a:bodyPr wrap="square" rtlCol="0">
            <a:spAutoFit/>
          </a:bodyPr>
          <a:lstStyle/>
          <a:p>
            <a:r>
              <a:rPr lang="ja-JP" altLang="en-US" sz="2400" b="1" dirty="0">
                <a:solidFill>
                  <a:srgbClr val="FF0000"/>
                </a:solidFill>
              </a:rPr>
              <a:t>生成</a:t>
            </a:r>
            <a:r>
              <a:rPr lang="en-US" altLang="ja-JP" sz="2400" b="1" dirty="0">
                <a:solidFill>
                  <a:srgbClr val="FF0000"/>
                </a:solidFill>
              </a:rPr>
              <a:t>AI</a:t>
            </a:r>
            <a:r>
              <a:rPr lang="ja-JP" altLang="en-US" sz="2400" b="1" dirty="0">
                <a:solidFill>
                  <a:srgbClr val="FF0000"/>
                </a:solidFill>
              </a:rPr>
              <a:t>（</a:t>
            </a:r>
            <a:r>
              <a:rPr lang="en-US" altLang="ja-JP" sz="2400" b="1" dirty="0">
                <a:solidFill>
                  <a:srgbClr val="FF0000"/>
                </a:solidFill>
              </a:rPr>
              <a:t>Generative AI</a:t>
            </a:r>
            <a:r>
              <a:rPr lang="ja-JP" altLang="en-US" sz="2400" b="1" dirty="0">
                <a:solidFill>
                  <a:srgbClr val="FF0000"/>
                </a:solidFill>
              </a:rPr>
              <a:t>）</a:t>
            </a:r>
            <a:endParaRPr lang="en-US" altLang="ja-JP" sz="2400" b="1" dirty="0">
              <a:solidFill>
                <a:srgbClr val="FF0000"/>
              </a:solidFill>
            </a:endParaRPr>
          </a:p>
          <a:p>
            <a:endParaRPr lang="en-US" altLang="ja-JP" sz="2400" dirty="0"/>
          </a:p>
          <a:p>
            <a:r>
              <a:rPr lang="ja-JP" altLang="en-US" sz="2400" dirty="0"/>
              <a:t>学習済みのデータを活用してオリジナルデータを生成する</a:t>
            </a:r>
            <a:r>
              <a:rPr lang="en-US" altLang="ja-JP" sz="2400" dirty="0"/>
              <a:t>AI</a:t>
            </a:r>
            <a:r>
              <a:rPr lang="ja-JP" altLang="en-US" sz="2400" dirty="0"/>
              <a:t>のこと。</a:t>
            </a:r>
            <a:endParaRPr lang="en-US" altLang="ja-JP" sz="2400" dirty="0"/>
          </a:p>
          <a:p>
            <a:r>
              <a:rPr lang="ja-JP" altLang="en-US" sz="2400" dirty="0"/>
              <a:t>テキスト生成</a:t>
            </a:r>
            <a:r>
              <a:rPr lang="en-US" altLang="ja-JP" sz="2400" dirty="0"/>
              <a:t>AI</a:t>
            </a:r>
            <a:r>
              <a:rPr lang="ja-JP" altLang="en-US" sz="2400" dirty="0"/>
              <a:t>の「</a:t>
            </a:r>
            <a:r>
              <a:rPr lang="en-US" altLang="ja-JP" sz="2400" dirty="0" err="1"/>
              <a:t>ChatGPT</a:t>
            </a:r>
            <a:r>
              <a:rPr lang="ja-JP" altLang="en-US" sz="2400" dirty="0"/>
              <a:t>」などが有名。</a:t>
            </a:r>
            <a:endParaRPr lang="en-US" altLang="ja-JP" sz="2400" dirty="0"/>
          </a:p>
        </p:txBody>
      </p:sp>
      <p:pic>
        <p:nvPicPr>
          <p:cNvPr id="1026" name="Picture 2">
            <a:extLst>
              <a:ext uri="{FF2B5EF4-FFF2-40B4-BE49-F238E27FC236}">
                <a16:creationId xmlns:a16="http://schemas.microsoft.com/office/drawing/2014/main" id="{06DD92E4-D279-948E-7034-53CD38D393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470" y="3220278"/>
            <a:ext cx="1235764" cy="1235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8297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14884" y="959666"/>
            <a:ext cx="10323008" cy="1938992"/>
          </a:xfrm>
          <a:prstGeom prst="rect">
            <a:avLst/>
          </a:prstGeom>
          <a:noFill/>
        </p:spPr>
        <p:txBody>
          <a:bodyPr wrap="square" rtlCol="0">
            <a:spAutoFit/>
          </a:bodyPr>
          <a:lstStyle/>
          <a:p>
            <a:r>
              <a:rPr lang="ja-JP" altLang="en-US" sz="2400" b="1" dirty="0">
                <a:solidFill>
                  <a:srgbClr val="FF0000"/>
                </a:solidFill>
              </a:rPr>
              <a:t>マルチモーダル</a:t>
            </a:r>
            <a:r>
              <a:rPr lang="en-US" altLang="ja-JP" sz="2400" b="1" dirty="0">
                <a:solidFill>
                  <a:srgbClr val="FF0000"/>
                </a:solidFill>
              </a:rPr>
              <a:t>AI</a:t>
            </a:r>
          </a:p>
          <a:p>
            <a:endParaRPr lang="en-US" altLang="ja-JP" sz="2400" dirty="0"/>
          </a:p>
          <a:p>
            <a:r>
              <a:rPr lang="ja-JP" altLang="en-US" sz="2400" dirty="0"/>
              <a:t>テキスト、音声、画像、動画、センサ情報など、</a:t>
            </a:r>
            <a:r>
              <a:rPr lang="en-US" altLang="ja-JP" sz="2400" dirty="0"/>
              <a:t>2</a:t>
            </a:r>
            <a:r>
              <a:rPr lang="ja-JP" altLang="en-US" sz="2400" dirty="0"/>
              <a:t>つ以上の異なるモダリティ（データの種類）から情報を収集し、それらを統合して処理する人工知能（</a:t>
            </a:r>
            <a:r>
              <a:rPr lang="en-US" altLang="ja-JP" sz="2400" dirty="0"/>
              <a:t>AI</a:t>
            </a:r>
            <a:r>
              <a:rPr lang="ja-JP" altLang="en-US" sz="2400" dirty="0"/>
              <a:t>）システムのこと。</a:t>
            </a:r>
            <a:endParaRPr lang="en-US" altLang="ja-JP" sz="2400" dirty="0"/>
          </a:p>
        </p:txBody>
      </p:sp>
      <p:pic>
        <p:nvPicPr>
          <p:cNvPr id="7170" name="Picture 2">
            <a:extLst>
              <a:ext uri="{FF2B5EF4-FFF2-40B4-BE49-F238E27FC236}">
                <a16:creationId xmlns:a16="http://schemas.microsoft.com/office/drawing/2014/main" id="{5CDF8577-3602-1515-2312-6F9EB9B656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6282" y="3713441"/>
            <a:ext cx="1580120" cy="171769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D81BF7C6-9952-5263-488B-96656E4607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5939" y="3148430"/>
            <a:ext cx="800568" cy="929054"/>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2DA704E2-61A8-ABBA-C5AB-E2A556DAFA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5939" y="4207094"/>
            <a:ext cx="800568" cy="929054"/>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6CD752E3-2566-73BA-9473-E702A8D73F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95939" y="5323277"/>
            <a:ext cx="800568" cy="929054"/>
          </a:xfrm>
          <a:prstGeom prst="rect">
            <a:avLst/>
          </a:prstGeom>
          <a:noFill/>
          <a:extLst>
            <a:ext uri="{909E8E84-426E-40DD-AFC4-6F175D3DCCD1}">
              <a14:hiddenFill xmlns:a14="http://schemas.microsoft.com/office/drawing/2010/main">
                <a:solidFill>
                  <a:srgbClr val="FFFFFF"/>
                </a:solidFill>
              </a14:hiddenFill>
            </a:ext>
          </a:extLst>
        </p:spPr>
      </p:pic>
      <p:sp>
        <p:nvSpPr>
          <p:cNvPr id="2" name="右中かっこ 1">
            <a:extLst>
              <a:ext uri="{FF2B5EF4-FFF2-40B4-BE49-F238E27FC236}">
                <a16:creationId xmlns:a16="http://schemas.microsoft.com/office/drawing/2014/main" id="{12745827-519A-3135-15CB-49F2336A92B0}"/>
              </a:ext>
            </a:extLst>
          </p:cNvPr>
          <p:cNvSpPr/>
          <p:nvPr/>
        </p:nvSpPr>
        <p:spPr>
          <a:xfrm>
            <a:off x="4099726" y="3612957"/>
            <a:ext cx="693337" cy="2265331"/>
          </a:xfrm>
          <a:prstGeom prst="rightBrace">
            <a:avLst>
              <a:gd name="adj1" fmla="val 8333"/>
              <a:gd name="adj2" fmla="val 52218"/>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3" name="矢印: 右 2">
            <a:extLst>
              <a:ext uri="{FF2B5EF4-FFF2-40B4-BE49-F238E27FC236}">
                <a16:creationId xmlns:a16="http://schemas.microsoft.com/office/drawing/2014/main" id="{57A1D871-B194-1A40-D9E1-2EFF3CD7FA97}"/>
              </a:ext>
            </a:extLst>
          </p:cNvPr>
          <p:cNvSpPr/>
          <p:nvPr/>
        </p:nvSpPr>
        <p:spPr>
          <a:xfrm>
            <a:off x="6933362" y="4389112"/>
            <a:ext cx="713433" cy="564728"/>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2F86A0B1-0849-0403-CD58-4D3A9EE90457}"/>
              </a:ext>
            </a:extLst>
          </p:cNvPr>
          <p:cNvSpPr/>
          <p:nvPr/>
        </p:nvSpPr>
        <p:spPr>
          <a:xfrm>
            <a:off x="7938198" y="4139212"/>
            <a:ext cx="1205802" cy="9969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t>出力</a:t>
            </a:r>
          </a:p>
        </p:txBody>
      </p:sp>
    </p:spTree>
    <p:extLst>
      <p:ext uri="{BB962C8B-B14F-4D97-AF65-F5344CB8AC3E}">
        <p14:creationId xmlns:p14="http://schemas.microsoft.com/office/powerpoint/2010/main" val="14562420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829827" y="1057639"/>
            <a:ext cx="10323008" cy="1569660"/>
          </a:xfrm>
          <a:prstGeom prst="rect">
            <a:avLst/>
          </a:prstGeom>
          <a:noFill/>
        </p:spPr>
        <p:txBody>
          <a:bodyPr wrap="square" rtlCol="0">
            <a:spAutoFit/>
          </a:bodyPr>
          <a:lstStyle/>
          <a:p>
            <a:r>
              <a:rPr lang="ja-JP" altLang="en-US" sz="2400" b="1" dirty="0">
                <a:solidFill>
                  <a:srgbClr val="FF0000"/>
                </a:solidFill>
              </a:rPr>
              <a:t>ランダム性</a:t>
            </a:r>
            <a:endParaRPr lang="en-US" altLang="ja-JP" sz="2400" b="1" dirty="0">
              <a:solidFill>
                <a:srgbClr val="FF0000"/>
              </a:solidFill>
            </a:endParaRPr>
          </a:p>
          <a:p>
            <a:endParaRPr lang="en-US" altLang="ja-JP" sz="2400" dirty="0"/>
          </a:p>
          <a:p>
            <a:r>
              <a:rPr lang="ja-JP" altLang="en-US" sz="2400" dirty="0"/>
              <a:t>生成</a:t>
            </a:r>
            <a:r>
              <a:rPr lang="en-US" altLang="ja-JP" sz="2400" dirty="0"/>
              <a:t>AI</a:t>
            </a:r>
            <a:r>
              <a:rPr lang="ja-JP" altLang="en-US" sz="2400" dirty="0"/>
              <a:t>に同じ依頼を繰り返し行った場合</a:t>
            </a:r>
            <a:r>
              <a:rPr lang="ja-JP" altLang="en-US" sz="2400" b="0" i="0" dirty="0">
                <a:solidFill>
                  <a:srgbClr val="333333"/>
                </a:solidFill>
                <a:effectLst/>
                <a:latin typeface="ヒラギノ角ゴ ProN"/>
              </a:rPr>
              <a:t>、</a:t>
            </a:r>
            <a:r>
              <a:rPr lang="ja-JP" altLang="en-US" sz="2400" b="1" i="0" dirty="0">
                <a:solidFill>
                  <a:srgbClr val="333333"/>
                </a:solidFill>
                <a:effectLst/>
                <a:latin typeface="ヒラギノ角ゴ ProN"/>
              </a:rPr>
              <a:t>依頼するたびに違うコンテンツを生成する仕組み</a:t>
            </a:r>
            <a:r>
              <a:rPr lang="ja-JP" altLang="en-US" sz="2400" b="0" i="0" dirty="0">
                <a:solidFill>
                  <a:srgbClr val="333333"/>
                </a:solidFill>
                <a:effectLst/>
                <a:latin typeface="ヒラギノ角ゴ ProN"/>
              </a:rPr>
              <a:t>のこと</a:t>
            </a:r>
            <a:r>
              <a:rPr lang="ja-JP" altLang="en-US" sz="2400" dirty="0"/>
              <a:t>。</a:t>
            </a:r>
            <a:endParaRPr lang="en-US" altLang="ja-JP" sz="2400" dirty="0"/>
          </a:p>
        </p:txBody>
      </p:sp>
      <p:pic>
        <p:nvPicPr>
          <p:cNvPr id="9218" name="Picture 2">
            <a:extLst>
              <a:ext uri="{FF2B5EF4-FFF2-40B4-BE49-F238E27FC236}">
                <a16:creationId xmlns:a16="http://schemas.microsoft.com/office/drawing/2014/main" id="{5B4E2E2B-F3CC-B7AF-366B-14877B5C1B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7645" y="3765620"/>
            <a:ext cx="1341659" cy="167777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56950358-2F8E-4374-B0FE-C00FE87C6B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8232" y="3847262"/>
            <a:ext cx="1668641" cy="1514488"/>
          </a:xfrm>
          <a:prstGeom prst="rect">
            <a:avLst/>
          </a:prstGeom>
          <a:noFill/>
          <a:extLst>
            <a:ext uri="{909E8E84-426E-40DD-AFC4-6F175D3DCCD1}">
              <a14:hiddenFill xmlns:a14="http://schemas.microsoft.com/office/drawing/2010/main">
                <a:solidFill>
                  <a:srgbClr val="FFFFFF"/>
                </a:solidFill>
              </a14:hiddenFill>
            </a:ext>
          </a:extLst>
        </p:spPr>
      </p:pic>
      <p:sp>
        <p:nvSpPr>
          <p:cNvPr id="3" name="吹き出し: 四角形 2">
            <a:extLst>
              <a:ext uri="{FF2B5EF4-FFF2-40B4-BE49-F238E27FC236}">
                <a16:creationId xmlns:a16="http://schemas.microsoft.com/office/drawing/2014/main" id="{F5EC8F92-DD57-C834-D07A-F534BCEA9676}"/>
              </a:ext>
            </a:extLst>
          </p:cNvPr>
          <p:cNvSpPr/>
          <p:nvPr/>
        </p:nvSpPr>
        <p:spPr>
          <a:xfrm>
            <a:off x="1249913" y="3214219"/>
            <a:ext cx="1668641" cy="449657"/>
          </a:xfrm>
          <a:prstGeom prst="wedgeRectCallout">
            <a:avLst>
              <a:gd name="adj1" fmla="val 25553"/>
              <a:gd name="adj2" fmla="val 136244"/>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a:t>昼食は何？</a:t>
            </a:r>
          </a:p>
        </p:txBody>
      </p:sp>
      <p:sp>
        <p:nvSpPr>
          <p:cNvPr id="5" name="吹き出し: 四角形 4">
            <a:extLst>
              <a:ext uri="{FF2B5EF4-FFF2-40B4-BE49-F238E27FC236}">
                <a16:creationId xmlns:a16="http://schemas.microsoft.com/office/drawing/2014/main" id="{2332BA52-AD46-5D4E-52A3-2AED5689301E}"/>
              </a:ext>
            </a:extLst>
          </p:cNvPr>
          <p:cNvSpPr/>
          <p:nvPr/>
        </p:nvSpPr>
        <p:spPr>
          <a:xfrm>
            <a:off x="3844063" y="3146392"/>
            <a:ext cx="1668641" cy="449657"/>
          </a:xfrm>
          <a:prstGeom prst="wedgeRectCallout">
            <a:avLst>
              <a:gd name="adj1" fmla="val -17805"/>
              <a:gd name="adj2" fmla="val 9155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a:t>ラーメン</a:t>
            </a:r>
            <a:endParaRPr kumimoji="1" lang="ja-JP" altLang="en-US" dirty="0"/>
          </a:p>
        </p:txBody>
      </p:sp>
      <p:pic>
        <p:nvPicPr>
          <p:cNvPr id="6" name="Picture 2">
            <a:extLst>
              <a:ext uri="{FF2B5EF4-FFF2-40B4-BE49-F238E27FC236}">
                <a16:creationId xmlns:a16="http://schemas.microsoft.com/office/drawing/2014/main" id="{8A28C06E-95AE-9ACD-17FC-4332D15422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4022" y="3683977"/>
            <a:ext cx="1341659" cy="16777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FE7CBD7C-F17A-4743-A277-1789E23D0F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4609" y="3765619"/>
            <a:ext cx="1668641" cy="1514488"/>
          </a:xfrm>
          <a:prstGeom prst="rect">
            <a:avLst/>
          </a:prstGeom>
          <a:noFill/>
          <a:extLst>
            <a:ext uri="{909E8E84-426E-40DD-AFC4-6F175D3DCCD1}">
              <a14:hiddenFill xmlns:a14="http://schemas.microsoft.com/office/drawing/2010/main">
                <a:solidFill>
                  <a:srgbClr val="FFFFFF"/>
                </a:solidFill>
              </a14:hiddenFill>
            </a:ext>
          </a:extLst>
        </p:spPr>
      </p:pic>
      <p:sp>
        <p:nvSpPr>
          <p:cNvPr id="8" name="吹き出し: 四角形 7">
            <a:extLst>
              <a:ext uri="{FF2B5EF4-FFF2-40B4-BE49-F238E27FC236}">
                <a16:creationId xmlns:a16="http://schemas.microsoft.com/office/drawing/2014/main" id="{073E927C-7AAB-9357-95FD-9E2CB8043EE5}"/>
              </a:ext>
            </a:extLst>
          </p:cNvPr>
          <p:cNvSpPr/>
          <p:nvPr/>
        </p:nvSpPr>
        <p:spPr>
          <a:xfrm>
            <a:off x="6156290" y="3132576"/>
            <a:ext cx="1668641" cy="449657"/>
          </a:xfrm>
          <a:prstGeom prst="wedgeRectCallout">
            <a:avLst>
              <a:gd name="adj1" fmla="val 25553"/>
              <a:gd name="adj2" fmla="val 136244"/>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kumimoji="1" lang="ja-JP" altLang="en-US" dirty="0"/>
              <a:t>昼食は何？</a:t>
            </a:r>
          </a:p>
        </p:txBody>
      </p:sp>
      <p:sp>
        <p:nvSpPr>
          <p:cNvPr id="9" name="吹き出し: 四角形 8">
            <a:extLst>
              <a:ext uri="{FF2B5EF4-FFF2-40B4-BE49-F238E27FC236}">
                <a16:creationId xmlns:a16="http://schemas.microsoft.com/office/drawing/2014/main" id="{9EF9E17D-D8C5-8294-20AC-FB1CFD9C9091}"/>
              </a:ext>
            </a:extLst>
          </p:cNvPr>
          <p:cNvSpPr/>
          <p:nvPr/>
        </p:nvSpPr>
        <p:spPr>
          <a:xfrm>
            <a:off x="8750440" y="3064749"/>
            <a:ext cx="1668641" cy="449657"/>
          </a:xfrm>
          <a:prstGeom prst="wedgeRectCallout">
            <a:avLst>
              <a:gd name="adj1" fmla="val -17805"/>
              <a:gd name="adj2" fmla="val 91550"/>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ja-JP" altLang="en-US" dirty="0"/>
              <a:t>カレー</a:t>
            </a:r>
            <a:endParaRPr kumimoji="1" lang="ja-JP" altLang="en-US" dirty="0"/>
          </a:p>
        </p:txBody>
      </p:sp>
    </p:spTree>
    <p:extLst>
      <p:ext uri="{BB962C8B-B14F-4D97-AF65-F5344CB8AC3E}">
        <p14:creationId xmlns:p14="http://schemas.microsoft.com/office/powerpoint/2010/main" val="3992170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14884" y="1369160"/>
            <a:ext cx="10323008" cy="1200329"/>
          </a:xfrm>
          <a:prstGeom prst="rect">
            <a:avLst/>
          </a:prstGeom>
          <a:noFill/>
        </p:spPr>
        <p:txBody>
          <a:bodyPr wrap="square" rtlCol="0">
            <a:spAutoFit/>
          </a:bodyPr>
          <a:lstStyle/>
          <a:p>
            <a:r>
              <a:rPr lang="ja-JP" altLang="en-US" sz="2400" b="1" dirty="0">
                <a:solidFill>
                  <a:srgbClr val="FF0000"/>
                </a:solidFill>
              </a:rPr>
              <a:t>説明可能な</a:t>
            </a:r>
            <a:r>
              <a:rPr lang="en-US" altLang="ja-JP" sz="2400" b="1" dirty="0">
                <a:solidFill>
                  <a:srgbClr val="FF0000"/>
                </a:solidFill>
              </a:rPr>
              <a:t>AI</a:t>
            </a:r>
            <a:r>
              <a:rPr lang="ja-JP" altLang="en-US" sz="2400" b="1" dirty="0">
                <a:solidFill>
                  <a:srgbClr val="FF0000"/>
                </a:solidFill>
              </a:rPr>
              <a:t>（</a:t>
            </a:r>
            <a:r>
              <a:rPr lang="en-US" altLang="ja-JP" sz="2400" b="1" dirty="0">
                <a:solidFill>
                  <a:srgbClr val="FF0000"/>
                </a:solidFill>
              </a:rPr>
              <a:t>XAI</a:t>
            </a:r>
            <a:r>
              <a:rPr lang="ja-JP" altLang="en-US" sz="2400" b="1" dirty="0">
                <a:solidFill>
                  <a:srgbClr val="FF0000"/>
                </a:solidFill>
              </a:rPr>
              <a:t>：</a:t>
            </a:r>
            <a:r>
              <a:rPr lang="en-US" altLang="ja-JP" sz="2400" b="1" dirty="0">
                <a:solidFill>
                  <a:srgbClr val="FF0000"/>
                </a:solidFill>
              </a:rPr>
              <a:t>Explainable AI</a:t>
            </a:r>
            <a:r>
              <a:rPr lang="ja-JP" altLang="en-US" sz="2400" b="1" dirty="0">
                <a:solidFill>
                  <a:srgbClr val="FF0000"/>
                </a:solidFill>
              </a:rPr>
              <a:t>）</a:t>
            </a:r>
            <a:endParaRPr lang="en-US" altLang="ja-JP" sz="2400" b="1" dirty="0">
              <a:solidFill>
                <a:srgbClr val="FF0000"/>
              </a:solidFill>
            </a:endParaRPr>
          </a:p>
          <a:p>
            <a:endParaRPr lang="en-US" altLang="ja-JP" sz="2400" dirty="0"/>
          </a:p>
          <a:p>
            <a:r>
              <a:rPr lang="ja-JP" altLang="en-US" sz="2400" dirty="0"/>
              <a:t>出力結果に至った経緯や判断の根拠を説明できる</a:t>
            </a:r>
            <a:r>
              <a:rPr lang="en-US" altLang="ja-JP" sz="2400" dirty="0"/>
              <a:t>AI</a:t>
            </a:r>
            <a:r>
              <a:rPr lang="ja-JP" altLang="en-US" sz="2400" dirty="0"/>
              <a:t>のこと。</a:t>
            </a:r>
            <a:endParaRPr lang="en-US" altLang="ja-JP" sz="2400" dirty="0"/>
          </a:p>
        </p:txBody>
      </p:sp>
      <p:pic>
        <p:nvPicPr>
          <p:cNvPr id="6" name="Picture 2">
            <a:extLst>
              <a:ext uri="{FF2B5EF4-FFF2-40B4-BE49-F238E27FC236}">
                <a16:creationId xmlns:a16="http://schemas.microsoft.com/office/drawing/2014/main" id="{5CA0D401-25A1-35D1-566F-860E909F10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0194" y="3359964"/>
            <a:ext cx="1668641" cy="2086671"/>
          </a:xfrm>
          <a:prstGeom prst="rect">
            <a:avLst/>
          </a:prstGeom>
          <a:noFill/>
          <a:extLst>
            <a:ext uri="{909E8E84-426E-40DD-AFC4-6F175D3DCCD1}">
              <a14:hiddenFill xmlns:a14="http://schemas.microsoft.com/office/drawing/2010/main">
                <a:solidFill>
                  <a:srgbClr val="FFFFFF"/>
                </a:solidFill>
              </a14:hiddenFill>
            </a:ext>
          </a:extLst>
        </p:spPr>
      </p:pic>
      <p:sp>
        <p:nvSpPr>
          <p:cNvPr id="7" name="吹き出し: 四角形 6">
            <a:extLst>
              <a:ext uri="{FF2B5EF4-FFF2-40B4-BE49-F238E27FC236}">
                <a16:creationId xmlns:a16="http://schemas.microsoft.com/office/drawing/2014/main" id="{20EE9D31-EA58-09A4-0001-5DBAAE613B41}"/>
              </a:ext>
            </a:extLst>
          </p:cNvPr>
          <p:cNvSpPr/>
          <p:nvPr/>
        </p:nvSpPr>
        <p:spPr>
          <a:xfrm>
            <a:off x="6338835" y="2979343"/>
            <a:ext cx="2825262" cy="449657"/>
          </a:xfrm>
          <a:prstGeom prst="wedgeRectCallout">
            <a:avLst>
              <a:gd name="adj1" fmla="val -56345"/>
              <a:gd name="adj2" fmla="val 129539"/>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ja-JP" altLang="en-US" dirty="0"/>
              <a:t>この結果の根拠は・・・</a:t>
            </a:r>
            <a:endParaRPr kumimoji="1" lang="ja-JP" altLang="en-US" dirty="0"/>
          </a:p>
        </p:txBody>
      </p:sp>
    </p:spTree>
    <p:extLst>
      <p:ext uri="{BB962C8B-B14F-4D97-AF65-F5344CB8AC3E}">
        <p14:creationId xmlns:p14="http://schemas.microsoft.com/office/powerpoint/2010/main" val="2568647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14884" y="1369160"/>
            <a:ext cx="10323008" cy="1569660"/>
          </a:xfrm>
          <a:prstGeom prst="rect">
            <a:avLst/>
          </a:prstGeom>
          <a:noFill/>
        </p:spPr>
        <p:txBody>
          <a:bodyPr wrap="square" rtlCol="0">
            <a:spAutoFit/>
          </a:bodyPr>
          <a:lstStyle/>
          <a:p>
            <a:r>
              <a:rPr lang="ja-JP" altLang="en-US" sz="2400" b="1" dirty="0">
                <a:solidFill>
                  <a:srgbClr val="FF0000"/>
                </a:solidFill>
              </a:rPr>
              <a:t>ヒューマンインザループ（</a:t>
            </a:r>
            <a:r>
              <a:rPr lang="en-US" altLang="ja-JP" sz="2400" b="1" dirty="0">
                <a:solidFill>
                  <a:srgbClr val="FF0000"/>
                </a:solidFill>
              </a:rPr>
              <a:t>HITL</a:t>
            </a:r>
            <a:r>
              <a:rPr lang="ja-JP" altLang="en-US" sz="2400" b="1" dirty="0">
                <a:solidFill>
                  <a:srgbClr val="FF0000"/>
                </a:solidFill>
              </a:rPr>
              <a:t>：</a:t>
            </a:r>
            <a:r>
              <a:rPr lang="en-US" altLang="ja-JP" sz="2400" b="1" dirty="0">
                <a:solidFill>
                  <a:srgbClr val="FF0000"/>
                </a:solidFill>
              </a:rPr>
              <a:t>Human-in-the-Loop</a:t>
            </a:r>
            <a:r>
              <a:rPr lang="ja-JP" altLang="en-US" sz="2400" b="1" dirty="0">
                <a:solidFill>
                  <a:srgbClr val="FF0000"/>
                </a:solidFill>
              </a:rPr>
              <a:t>）</a:t>
            </a:r>
            <a:endParaRPr lang="en-US" altLang="ja-JP" sz="2400" b="1" dirty="0">
              <a:solidFill>
                <a:srgbClr val="FF0000"/>
              </a:solidFill>
            </a:endParaRPr>
          </a:p>
          <a:p>
            <a:endParaRPr lang="en-US" altLang="ja-JP" sz="2400" dirty="0"/>
          </a:p>
          <a:p>
            <a:r>
              <a:rPr lang="en-US" altLang="ja-JP" sz="2400" dirty="0"/>
              <a:t>AI</a:t>
            </a:r>
            <a:r>
              <a:rPr lang="ja-JP" altLang="en-US" sz="2400" dirty="0"/>
              <a:t>などによって自動化、自律化が進んだ機械やシステムにおいて、一部の判断や制御にあえて人間を介在させること。人間参加型とも呼ばれる。</a:t>
            </a:r>
            <a:endParaRPr lang="en-US" altLang="ja-JP" sz="2400" dirty="0"/>
          </a:p>
        </p:txBody>
      </p:sp>
      <p:pic>
        <p:nvPicPr>
          <p:cNvPr id="10242" name="Picture 2">
            <a:extLst>
              <a:ext uri="{FF2B5EF4-FFF2-40B4-BE49-F238E27FC236}">
                <a16:creationId xmlns:a16="http://schemas.microsoft.com/office/drawing/2014/main" id="{EE074332-B190-76FC-C9F7-44BFB26504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8906" y="3072818"/>
            <a:ext cx="3637503" cy="2659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8819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14884" y="1369160"/>
            <a:ext cx="10323008" cy="1200329"/>
          </a:xfrm>
          <a:prstGeom prst="rect">
            <a:avLst/>
          </a:prstGeom>
          <a:noFill/>
        </p:spPr>
        <p:txBody>
          <a:bodyPr wrap="square" rtlCol="0">
            <a:spAutoFit/>
          </a:bodyPr>
          <a:lstStyle/>
          <a:p>
            <a:r>
              <a:rPr lang="ja-JP" altLang="en-US" sz="2400" b="1" dirty="0">
                <a:solidFill>
                  <a:srgbClr val="FF0000"/>
                </a:solidFill>
              </a:rPr>
              <a:t>ハルシネーション</a:t>
            </a:r>
            <a:endParaRPr lang="en-US" altLang="ja-JP" sz="2400" b="1" dirty="0">
              <a:solidFill>
                <a:srgbClr val="FF0000"/>
              </a:solidFill>
            </a:endParaRPr>
          </a:p>
          <a:p>
            <a:endParaRPr lang="en-US" altLang="ja-JP" sz="2400" dirty="0"/>
          </a:p>
          <a:p>
            <a:r>
              <a:rPr lang="ja-JP" altLang="en-US" sz="2400" dirty="0"/>
              <a:t>「幻覚」という意味。</a:t>
            </a:r>
            <a:r>
              <a:rPr lang="en-US" altLang="ja-JP" sz="2400" dirty="0"/>
              <a:t>AI</a:t>
            </a:r>
            <a:r>
              <a:rPr lang="ja-JP" altLang="en-US" sz="2400" dirty="0"/>
              <a:t>が事実に基づかない情報を生成する現象のこと。</a:t>
            </a:r>
            <a:endParaRPr lang="en-US" altLang="ja-JP" sz="2400" dirty="0"/>
          </a:p>
        </p:txBody>
      </p:sp>
      <p:pic>
        <p:nvPicPr>
          <p:cNvPr id="12290" name="Picture 2">
            <a:extLst>
              <a:ext uri="{FF2B5EF4-FFF2-40B4-BE49-F238E27FC236}">
                <a16:creationId xmlns:a16="http://schemas.microsoft.com/office/drawing/2014/main" id="{D899E027-1AFD-3F8F-A32A-B12D073B5E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8326" y="2955156"/>
            <a:ext cx="2526085" cy="2330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533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974690" y="1007419"/>
            <a:ext cx="10323008" cy="1569660"/>
          </a:xfrm>
          <a:prstGeom prst="rect">
            <a:avLst/>
          </a:prstGeom>
          <a:noFill/>
        </p:spPr>
        <p:txBody>
          <a:bodyPr wrap="square" rtlCol="0">
            <a:spAutoFit/>
          </a:bodyPr>
          <a:lstStyle/>
          <a:p>
            <a:r>
              <a:rPr lang="ja-JP" altLang="en-US" sz="2400" b="1" dirty="0">
                <a:solidFill>
                  <a:srgbClr val="FF0000"/>
                </a:solidFill>
              </a:rPr>
              <a:t>ディープフェイク</a:t>
            </a:r>
            <a:endParaRPr lang="en-US" altLang="ja-JP" sz="2400" b="1" dirty="0">
              <a:solidFill>
                <a:srgbClr val="FF0000"/>
              </a:solidFill>
            </a:endParaRPr>
          </a:p>
          <a:p>
            <a:endParaRPr lang="en-US" altLang="ja-JP" sz="2400" dirty="0"/>
          </a:p>
          <a:p>
            <a:r>
              <a:rPr lang="ja-JP" altLang="en-US" sz="2400" dirty="0"/>
              <a:t>「ディープラーニング」と「フェイク」を組み合わせた造語で、</a:t>
            </a:r>
            <a:r>
              <a:rPr lang="en-US" altLang="ja-JP" sz="2400" dirty="0"/>
              <a:t>AI</a:t>
            </a:r>
            <a:r>
              <a:rPr lang="ja-JP" altLang="en-US" sz="2400" dirty="0"/>
              <a:t>を用いて、人物の動画や音声を人工的に合成する処理技術を指す。</a:t>
            </a:r>
            <a:endParaRPr lang="en-US" altLang="ja-JP" sz="2400" dirty="0"/>
          </a:p>
        </p:txBody>
      </p:sp>
      <p:pic>
        <p:nvPicPr>
          <p:cNvPr id="13314" name="Picture 2">
            <a:extLst>
              <a:ext uri="{FF2B5EF4-FFF2-40B4-BE49-F238E27FC236}">
                <a16:creationId xmlns:a16="http://schemas.microsoft.com/office/drawing/2014/main" id="{BB221834-A116-CCBE-3675-416264B682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3670" y="2778945"/>
            <a:ext cx="2901287" cy="303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84501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04835" y="2203173"/>
            <a:ext cx="10323008" cy="1569660"/>
          </a:xfrm>
          <a:prstGeom prst="rect">
            <a:avLst/>
          </a:prstGeom>
          <a:noFill/>
        </p:spPr>
        <p:txBody>
          <a:bodyPr wrap="square" rtlCol="0">
            <a:spAutoFit/>
          </a:bodyPr>
          <a:lstStyle/>
          <a:p>
            <a:r>
              <a:rPr lang="en-US" altLang="ja-JP" sz="2400" b="1" dirty="0">
                <a:solidFill>
                  <a:srgbClr val="FF0000"/>
                </a:solidFill>
              </a:rPr>
              <a:t>AI</a:t>
            </a:r>
            <a:r>
              <a:rPr lang="ja-JP" altLang="en-US" sz="2400" b="1" dirty="0">
                <a:solidFill>
                  <a:srgbClr val="FF0000"/>
                </a:solidFill>
              </a:rPr>
              <a:t>サービスのオプトアウトポリシー</a:t>
            </a:r>
            <a:endParaRPr lang="en-US" altLang="ja-JP" sz="2400" dirty="0"/>
          </a:p>
          <a:p>
            <a:endParaRPr lang="en-US" altLang="ja-JP" sz="2400" dirty="0"/>
          </a:p>
          <a:p>
            <a:r>
              <a:rPr lang="en-US" altLang="ja-JP" sz="2400" dirty="0"/>
              <a:t>AI </a:t>
            </a:r>
            <a:r>
              <a:rPr lang="ja-JP" altLang="en-US" sz="2400" dirty="0"/>
              <a:t>サービスの改善のためにコンテンツが保存または使用されることをオプトアウトするためのポリシーのこと。</a:t>
            </a:r>
            <a:endParaRPr lang="en-US" altLang="ja-JP" sz="2400" dirty="0"/>
          </a:p>
        </p:txBody>
      </p:sp>
    </p:spTree>
    <p:extLst>
      <p:ext uri="{BB962C8B-B14F-4D97-AF65-F5344CB8AC3E}">
        <p14:creationId xmlns:p14="http://schemas.microsoft.com/office/powerpoint/2010/main" val="305363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100294" y="1267728"/>
            <a:ext cx="9991412" cy="1569660"/>
          </a:xfrm>
          <a:prstGeom prst="rect">
            <a:avLst/>
          </a:prstGeom>
          <a:noFill/>
        </p:spPr>
        <p:txBody>
          <a:bodyPr wrap="square" rtlCol="0">
            <a:spAutoFit/>
          </a:bodyPr>
          <a:lstStyle/>
          <a:p>
            <a:r>
              <a:rPr lang="ja-JP" altLang="en-US" sz="2400" b="1" dirty="0">
                <a:solidFill>
                  <a:srgbClr val="FF0000"/>
                </a:solidFill>
              </a:rPr>
              <a:t>精度</a:t>
            </a:r>
            <a:endParaRPr lang="en-US" altLang="ja-JP" sz="2400" b="1" dirty="0">
              <a:solidFill>
                <a:srgbClr val="FF0000"/>
              </a:solidFill>
            </a:endParaRPr>
          </a:p>
          <a:p>
            <a:endParaRPr lang="en-US" altLang="ja-JP" sz="2400" dirty="0"/>
          </a:p>
          <a:p>
            <a:r>
              <a:rPr lang="ja-JP" altLang="en-US" sz="2400" b="1" dirty="0"/>
              <a:t>データのばらつきの程度</a:t>
            </a:r>
            <a:r>
              <a:rPr lang="ja-JP" altLang="en-US" sz="2400" dirty="0"/>
              <a:t>を表す指標のこと。 観測データのばらつきが大きいと「精度が悪い」と表現される。</a:t>
            </a:r>
            <a:endParaRPr lang="en-US" altLang="ja-JP" sz="2400" dirty="0"/>
          </a:p>
        </p:txBody>
      </p:sp>
      <p:sp>
        <p:nvSpPr>
          <p:cNvPr id="51" name="楕円 50">
            <a:extLst>
              <a:ext uri="{FF2B5EF4-FFF2-40B4-BE49-F238E27FC236}">
                <a16:creationId xmlns:a16="http://schemas.microsoft.com/office/drawing/2014/main" id="{5FE7E347-C00B-52B3-51E3-D976E4078C81}"/>
              </a:ext>
            </a:extLst>
          </p:cNvPr>
          <p:cNvSpPr/>
          <p:nvPr/>
        </p:nvSpPr>
        <p:spPr>
          <a:xfrm>
            <a:off x="2954217" y="3177791"/>
            <a:ext cx="2110153" cy="194938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a:extLst>
              <a:ext uri="{FF2B5EF4-FFF2-40B4-BE49-F238E27FC236}">
                <a16:creationId xmlns:a16="http://schemas.microsoft.com/office/drawing/2014/main" id="{53582BF7-EBFE-D4FE-7751-B0B50E34A992}"/>
              </a:ext>
            </a:extLst>
          </p:cNvPr>
          <p:cNvSpPr/>
          <p:nvPr/>
        </p:nvSpPr>
        <p:spPr>
          <a:xfrm>
            <a:off x="3235569" y="3429000"/>
            <a:ext cx="1527349" cy="148715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楕円 52">
            <a:extLst>
              <a:ext uri="{FF2B5EF4-FFF2-40B4-BE49-F238E27FC236}">
                <a16:creationId xmlns:a16="http://schemas.microsoft.com/office/drawing/2014/main" id="{0598FF6E-4BD2-BF9B-4C7F-400D21D9A0B2}"/>
              </a:ext>
            </a:extLst>
          </p:cNvPr>
          <p:cNvSpPr/>
          <p:nvPr/>
        </p:nvSpPr>
        <p:spPr>
          <a:xfrm>
            <a:off x="3573446" y="3797857"/>
            <a:ext cx="823128" cy="74943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楕円 53">
            <a:extLst>
              <a:ext uri="{FF2B5EF4-FFF2-40B4-BE49-F238E27FC236}">
                <a16:creationId xmlns:a16="http://schemas.microsoft.com/office/drawing/2014/main" id="{1BBBBFDE-BDC2-6D90-4F6E-259D61A2F687}"/>
              </a:ext>
            </a:extLst>
          </p:cNvPr>
          <p:cNvSpPr/>
          <p:nvPr/>
        </p:nvSpPr>
        <p:spPr>
          <a:xfrm>
            <a:off x="3969098" y="4008766"/>
            <a:ext cx="154492" cy="155331"/>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5290F7AB-88E3-055D-F2F4-A68E6A6A2D98}"/>
              </a:ext>
            </a:extLst>
          </p:cNvPr>
          <p:cNvSpPr/>
          <p:nvPr/>
        </p:nvSpPr>
        <p:spPr>
          <a:xfrm>
            <a:off x="3830518" y="3997150"/>
            <a:ext cx="154492" cy="155331"/>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42A73D67-14CE-6A8A-8464-EB7724A17847}"/>
              </a:ext>
            </a:extLst>
          </p:cNvPr>
          <p:cNvSpPr/>
          <p:nvPr/>
        </p:nvSpPr>
        <p:spPr>
          <a:xfrm>
            <a:off x="4036300" y="4140128"/>
            <a:ext cx="154492" cy="155331"/>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id="{D3FD0CFA-A81D-D86C-120A-8D76B0BB0007}"/>
              </a:ext>
            </a:extLst>
          </p:cNvPr>
          <p:cNvSpPr/>
          <p:nvPr/>
        </p:nvSpPr>
        <p:spPr>
          <a:xfrm>
            <a:off x="3769184" y="4152481"/>
            <a:ext cx="154492" cy="155331"/>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楕円 57">
            <a:extLst>
              <a:ext uri="{FF2B5EF4-FFF2-40B4-BE49-F238E27FC236}">
                <a16:creationId xmlns:a16="http://schemas.microsoft.com/office/drawing/2014/main" id="{83085C45-AAE5-C852-E8E4-C63BD03C1D21}"/>
              </a:ext>
            </a:extLst>
          </p:cNvPr>
          <p:cNvSpPr/>
          <p:nvPr/>
        </p:nvSpPr>
        <p:spPr>
          <a:xfrm>
            <a:off x="3897720" y="4188067"/>
            <a:ext cx="154492" cy="155331"/>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テキスト ボックス 59">
            <a:extLst>
              <a:ext uri="{FF2B5EF4-FFF2-40B4-BE49-F238E27FC236}">
                <a16:creationId xmlns:a16="http://schemas.microsoft.com/office/drawing/2014/main" id="{B512EC4D-27BC-5FF4-B776-25D69531D0B6}"/>
              </a:ext>
            </a:extLst>
          </p:cNvPr>
          <p:cNvSpPr txBox="1"/>
          <p:nvPr/>
        </p:nvSpPr>
        <p:spPr>
          <a:xfrm>
            <a:off x="3373107" y="5270780"/>
            <a:ext cx="1635370" cy="369332"/>
          </a:xfrm>
          <a:prstGeom prst="rect">
            <a:avLst/>
          </a:prstGeom>
          <a:noFill/>
        </p:spPr>
        <p:txBody>
          <a:bodyPr wrap="square">
            <a:spAutoFit/>
          </a:bodyPr>
          <a:lstStyle/>
          <a:p>
            <a:r>
              <a:rPr lang="ja-JP" altLang="en-US" sz="1800" b="1" dirty="0">
                <a:solidFill>
                  <a:schemeClr val="accent1"/>
                </a:solidFill>
              </a:rPr>
              <a:t>精度が良い</a:t>
            </a:r>
            <a:endParaRPr lang="ja-JP" altLang="en-US" b="1" dirty="0">
              <a:solidFill>
                <a:schemeClr val="accent1"/>
              </a:solidFill>
            </a:endParaRPr>
          </a:p>
        </p:txBody>
      </p:sp>
      <p:sp>
        <p:nvSpPr>
          <p:cNvPr id="61" name="楕円 60">
            <a:extLst>
              <a:ext uri="{FF2B5EF4-FFF2-40B4-BE49-F238E27FC236}">
                <a16:creationId xmlns:a16="http://schemas.microsoft.com/office/drawing/2014/main" id="{F8EB356B-0E31-AA5D-4B2C-D0EB8E9DF077}"/>
              </a:ext>
            </a:extLst>
          </p:cNvPr>
          <p:cNvSpPr/>
          <p:nvPr/>
        </p:nvSpPr>
        <p:spPr>
          <a:xfrm>
            <a:off x="6231655" y="3165438"/>
            <a:ext cx="2110153" cy="194938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楕円 61">
            <a:extLst>
              <a:ext uri="{FF2B5EF4-FFF2-40B4-BE49-F238E27FC236}">
                <a16:creationId xmlns:a16="http://schemas.microsoft.com/office/drawing/2014/main" id="{DE02D9D4-AD4C-0587-1518-F8DD1626365C}"/>
              </a:ext>
            </a:extLst>
          </p:cNvPr>
          <p:cNvSpPr/>
          <p:nvPr/>
        </p:nvSpPr>
        <p:spPr>
          <a:xfrm>
            <a:off x="6513007" y="3416647"/>
            <a:ext cx="1527349" cy="148715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楕円 62">
            <a:extLst>
              <a:ext uri="{FF2B5EF4-FFF2-40B4-BE49-F238E27FC236}">
                <a16:creationId xmlns:a16="http://schemas.microsoft.com/office/drawing/2014/main" id="{EC37BB14-ED91-B29A-E6CD-2105990CA84D}"/>
              </a:ext>
            </a:extLst>
          </p:cNvPr>
          <p:cNvSpPr/>
          <p:nvPr/>
        </p:nvSpPr>
        <p:spPr>
          <a:xfrm>
            <a:off x="6850884" y="3785504"/>
            <a:ext cx="823128" cy="74943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楕円 63">
            <a:extLst>
              <a:ext uri="{FF2B5EF4-FFF2-40B4-BE49-F238E27FC236}">
                <a16:creationId xmlns:a16="http://schemas.microsoft.com/office/drawing/2014/main" id="{3C6CCC46-9CEA-7A79-C604-22AF442E6D65}"/>
              </a:ext>
            </a:extLst>
          </p:cNvPr>
          <p:cNvSpPr/>
          <p:nvPr/>
        </p:nvSpPr>
        <p:spPr>
          <a:xfrm>
            <a:off x="7519520" y="3642526"/>
            <a:ext cx="154492" cy="155331"/>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楕円 64">
            <a:extLst>
              <a:ext uri="{FF2B5EF4-FFF2-40B4-BE49-F238E27FC236}">
                <a16:creationId xmlns:a16="http://schemas.microsoft.com/office/drawing/2014/main" id="{D15AA289-200B-294C-97F4-FDCCE37AAA7B}"/>
              </a:ext>
            </a:extLst>
          </p:cNvPr>
          <p:cNvSpPr/>
          <p:nvPr/>
        </p:nvSpPr>
        <p:spPr>
          <a:xfrm>
            <a:off x="6650545" y="3642526"/>
            <a:ext cx="154492" cy="155331"/>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楕円 65">
            <a:extLst>
              <a:ext uri="{FF2B5EF4-FFF2-40B4-BE49-F238E27FC236}">
                <a16:creationId xmlns:a16="http://schemas.microsoft.com/office/drawing/2014/main" id="{9567632C-3F7E-42AB-4360-01BE0E09A378}"/>
              </a:ext>
            </a:extLst>
          </p:cNvPr>
          <p:cNvSpPr/>
          <p:nvPr/>
        </p:nvSpPr>
        <p:spPr>
          <a:xfrm>
            <a:off x="8131423" y="4112490"/>
            <a:ext cx="154492" cy="155331"/>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楕円 66">
            <a:extLst>
              <a:ext uri="{FF2B5EF4-FFF2-40B4-BE49-F238E27FC236}">
                <a16:creationId xmlns:a16="http://schemas.microsoft.com/office/drawing/2014/main" id="{AC294660-0E1A-56C3-1594-A120AD18E822}"/>
              </a:ext>
            </a:extLst>
          </p:cNvPr>
          <p:cNvSpPr/>
          <p:nvPr/>
        </p:nvSpPr>
        <p:spPr>
          <a:xfrm>
            <a:off x="6635266" y="4408710"/>
            <a:ext cx="154492" cy="155331"/>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楕円 67">
            <a:extLst>
              <a:ext uri="{FF2B5EF4-FFF2-40B4-BE49-F238E27FC236}">
                <a16:creationId xmlns:a16="http://schemas.microsoft.com/office/drawing/2014/main" id="{8FEE24A6-DDEC-6642-AB76-8C9D6176077A}"/>
              </a:ext>
            </a:extLst>
          </p:cNvPr>
          <p:cNvSpPr/>
          <p:nvPr/>
        </p:nvSpPr>
        <p:spPr>
          <a:xfrm>
            <a:off x="7209485" y="4300895"/>
            <a:ext cx="154492" cy="155331"/>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テキスト ボックス 68">
            <a:extLst>
              <a:ext uri="{FF2B5EF4-FFF2-40B4-BE49-F238E27FC236}">
                <a16:creationId xmlns:a16="http://schemas.microsoft.com/office/drawing/2014/main" id="{9EB7AA61-B062-80F4-232C-31436EEA5522}"/>
              </a:ext>
            </a:extLst>
          </p:cNvPr>
          <p:cNvSpPr txBox="1"/>
          <p:nvPr/>
        </p:nvSpPr>
        <p:spPr>
          <a:xfrm>
            <a:off x="6650545" y="5258427"/>
            <a:ext cx="1635370" cy="369332"/>
          </a:xfrm>
          <a:prstGeom prst="rect">
            <a:avLst/>
          </a:prstGeom>
          <a:noFill/>
        </p:spPr>
        <p:txBody>
          <a:bodyPr wrap="square">
            <a:spAutoFit/>
          </a:bodyPr>
          <a:lstStyle/>
          <a:p>
            <a:r>
              <a:rPr lang="ja-JP" altLang="en-US" sz="1800" b="1" dirty="0"/>
              <a:t>精度が悪い</a:t>
            </a:r>
            <a:endParaRPr lang="ja-JP" altLang="en-US" b="1" dirty="0"/>
          </a:p>
        </p:txBody>
      </p:sp>
    </p:spTree>
    <p:extLst>
      <p:ext uri="{BB962C8B-B14F-4D97-AF65-F5344CB8AC3E}">
        <p14:creationId xmlns:p14="http://schemas.microsoft.com/office/powerpoint/2010/main" val="1089559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65AAA0-60AD-89E7-5758-07BBB52982CE}"/>
              </a:ext>
            </a:extLst>
          </p:cNvPr>
          <p:cNvSpPr>
            <a:spLocks noGrp="1"/>
          </p:cNvSpPr>
          <p:nvPr>
            <p:ph type="title"/>
          </p:nvPr>
        </p:nvSpPr>
        <p:spPr>
          <a:xfrm>
            <a:off x="838200" y="2686295"/>
            <a:ext cx="10515600" cy="1325563"/>
          </a:xfrm>
        </p:spPr>
        <p:txBody>
          <a:bodyPr/>
          <a:lstStyle/>
          <a:p>
            <a:pPr algn="ctr"/>
            <a:r>
              <a:rPr kumimoji="1" lang="ja-JP" altLang="en-US" b="1" dirty="0">
                <a:solidFill>
                  <a:srgbClr val="0070C0"/>
                </a:solidFill>
                <a:latin typeface="+mn-ea"/>
                <a:ea typeface="+mn-ea"/>
              </a:rPr>
              <a:t>テクノロジ系</a:t>
            </a:r>
          </a:p>
        </p:txBody>
      </p:sp>
    </p:spTree>
    <p:extLst>
      <p:ext uri="{BB962C8B-B14F-4D97-AF65-F5344CB8AC3E}">
        <p14:creationId xmlns:p14="http://schemas.microsoft.com/office/powerpoint/2010/main" val="365856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974690" y="1007419"/>
            <a:ext cx="10323008" cy="1569660"/>
          </a:xfrm>
          <a:prstGeom prst="rect">
            <a:avLst/>
          </a:prstGeom>
          <a:noFill/>
        </p:spPr>
        <p:txBody>
          <a:bodyPr wrap="square" rtlCol="0">
            <a:spAutoFit/>
          </a:bodyPr>
          <a:lstStyle/>
          <a:p>
            <a:r>
              <a:rPr lang="ja-JP" altLang="en-US" sz="2400" b="1" dirty="0">
                <a:solidFill>
                  <a:srgbClr val="FF0000"/>
                </a:solidFill>
              </a:rPr>
              <a:t>自然言語処理</a:t>
            </a:r>
            <a:endParaRPr lang="en-US" altLang="ja-JP" sz="2400" b="1" dirty="0">
              <a:solidFill>
                <a:srgbClr val="FF0000"/>
              </a:solidFill>
            </a:endParaRPr>
          </a:p>
          <a:p>
            <a:endParaRPr lang="en-US" altLang="ja-JP" sz="2400" dirty="0"/>
          </a:p>
          <a:p>
            <a:r>
              <a:rPr lang="ja-JP" altLang="en-US" sz="2400" dirty="0"/>
              <a:t>人間が日常的に使っている自然言語をコンピューターに処理させる一連の技術であり、</a:t>
            </a:r>
            <a:r>
              <a:rPr lang="en-US" altLang="ja-JP" sz="2400" dirty="0"/>
              <a:t>AI</a:t>
            </a:r>
            <a:r>
              <a:rPr lang="ja-JP" altLang="en-US" sz="2400" dirty="0"/>
              <a:t>の一分野である。</a:t>
            </a:r>
            <a:endParaRPr lang="en-US" altLang="ja-JP" sz="2400" dirty="0"/>
          </a:p>
        </p:txBody>
      </p:sp>
      <p:pic>
        <p:nvPicPr>
          <p:cNvPr id="14338" name="Picture 2">
            <a:extLst>
              <a:ext uri="{FF2B5EF4-FFF2-40B4-BE49-F238E27FC236}">
                <a16:creationId xmlns:a16="http://schemas.microsoft.com/office/drawing/2014/main" id="{41F99723-76A3-C3A3-95A0-9165D885E6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3225" y="2939144"/>
            <a:ext cx="2328862" cy="2328862"/>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B136E306-7170-C7C7-DCCA-B60031A9A7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9570" y="3093557"/>
            <a:ext cx="1923753" cy="2136404"/>
          </a:xfrm>
          <a:prstGeom prst="rect">
            <a:avLst/>
          </a:prstGeom>
          <a:noFill/>
          <a:extLst>
            <a:ext uri="{909E8E84-426E-40DD-AFC4-6F175D3DCCD1}">
              <a14:hiddenFill xmlns:a14="http://schemas.microsoft.com/office/drawing/2010/main">
                <a:solidFill>
                  <a:srgbClr val="FFFFFF"/>
                </a:solidFill>
              </a14:hiddenFill>
            </a:ext>
          </a:extLst>
        </p:spPr>
      </p:pic>
      <p:sp>
        <p:nvSpPr>
          <p:cNvPr id="2" name="矢印: 右 1">
            <a:extLst>
              <a:ext uri="{FF2B5EF4-FFF2-40B4-BE49-F238E27FC236}">
                <a16:creationId xmlns:a16="http://schemas.microsoft.com/office/drawing/2014/main" id="{0DBA45CC-0507-D97D-110C-89DEA0FD7D80}"/>
              </a:ext>
            </a:extLst>
          </p:cNvPr>
          <p:cNvSpPr/>
          <p:nvPr/>
        </p:nvSpPr>
        <p:spPr>
          <a:xfrm>
            <a:off x="6084112" y="3933244"/>
            <a:ext cx="713433" cy="564728"/>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pic>
        <p:nvPicPr>
          <p:cNvPr id="14342" name="Picture 6">
            <a:extLst>
              <a:ext uri="{FF2B5EF4-FFF2-40B4-BE49-F238E27FC236}">
                <a16:creationId xmlns:a16="http://schemas.microsoft.com/office/drawing/2014/main" id="{BE73D5B1-327F-02EE-7681-0D8E8CC235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1519" y="3735632"/>
            <a:ext cx="1381388" cy="152468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8875A9EA-8719-3495-B67B-301FA4F5AD87}"/>
              </a:ext>
            </a:extLst>
          </p:cNvPr>
          <p:cNvSpPr txBox="1"/>
          <p:nvPr/>
        </p:nvSpPr>
        <p:spPr>
          <a:xfrm>
            <a:off x="4464818" y="5229961"/>
            <a:ext cx="870857" cy="400110"/>
          </a:xfrm>
          <a:prstGeom prst="rect">
            <a:avLst/>
          </a:prstGeom>
          <a:noFill/>
        </p:spPr>
        <p:txBody>
          <a:bodyPr wrap="square">
            <a:spAutoFit/>
          </a:bodyPr>
          <a:lstStyle/>
          <a:p>
            <a:r>
              <a:rPr lang="ja-JP" altLang="en-US" sz="2000" b="1" dirty="0"/>
              <a:t>認識</a:t>
            </a:r>
          </a:p>
        </p:txBody>
      </p:sp>
      <p:sp>
        <p:nvSpPr>
          <p:cNvPr id="6" name="テキスト ボックス 5">
            <a:extLst>
              <a:ext uri="{FF2B5EF4-FFF2-40B4-BE49-F238E27FC236}">
                <a16:creationId xmlns:a16="http://schemas.microsoft.com/office/drawing/2014/main" id="{4986B29D-42CD-EC71-822D-8537ECAA15DA}"/>
              </a:ext>
            </a:extLst>
          </p:cNvPr>
          <p:cNvSpPr txBox="1"/>
          <p:nvPr/>
        </p:nvSpPr>
        <p:spPr>
          <a:xfrm>
            <a:off x="7606017" y="5265621"/>
            <a:ext cx="870857" cy="400110"/>
          </a:xfrm>
          <a:prstGeom prst="rect">
            <a:avLst/>
          </a:prstGeom>
          <a:noFill/>
        </p:spPr>
        <p:txBody>
          <a:bodyPr wrap="square">
            <a:spAutoFit/>
          </a:bodyPr>
          <a:lstStyle/>
          <a:p>
            <a:r>
              <a:rPr lang="ja-JP" altLang="en-US" sz="2000" b="1" dirty="0"/>
              <a:t>生成</a:t>
            </a:r>
          </a:p>
        </p:txBody>
      </p:sp>
    </p:spTree>
    <p:extLst>
      <p:ext uri="{BB962C8B-B14F-4D97-AF65-F5344CB8AC3E}">
        <p14:creationId xmlns:p14="http://schemas.microsoft.com/office/powerpoint/2010/main" val="8424795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977566" y="561924"/>
            <a:ext cx="10323008" cy="1938992"/>
          </a:xfrm>
          <a:prstGeom prst="rect">
            <a:avLst/>
          </a:prstGeom>
          <a:noFill/>
        </p:spPr>
        <p:txBody>
          <a:bodyPr wrap="square" rtlCol="0">
            <a:spAutoFit/>
          </a:bodyPr>
          <a:lstStyle/>
          <a:p>
            <a:r>
              <a:rPr lang="ja-JP" altLang="en-US" sz="2400" b="1" dirty="0">
                <a:solidFill>
                  <a:srgbClr val="FF0000"/>
                </a:solidFill>
              </a:rPr>
              <a:t>過学習</a:t>
            </a:r>
            <a:endParaRPr lang="en-US" altLang="ja-JP" sz="2400" b="1" dirty="0">
              <a:solidFill>
                <a:srgbClr val="FF0000"/>
              </a:solidFill>
            </a:endParaRPr>
          </a:p>
          <a:p>
            <a:endParaRPr lang="en-US" altLang="ja-JP" sz="2400" dirty="0"/>
          </a:p>
          <a:p>
            <a:r>
              <a:rPr lang="ja-JP" altLang="en-US" sz="2400" dirty="0"/>
              <a:t>機械学習において、データの傾向に沿うようにモデルを学習させた結果、学習時のデータに対してはよい精度を出すが、未知データに対しては同様の精度を出せないモデルが構築されてしまうこと。</a:t>
            </a:r>
            <a:endParaRPr lang="en-US" altLang="ja-JP" sz="2400" dirty="0"/>
          </a:p>
        </p:txBody>
      </p:sp>
      <p:pic>
        <p:nvPicPr>
          <p:cNvPr id="3" name="Picture 4">
            <a:extLst>
              <a:ext uri="{FF2B5EF4-FFF2-40B4-BE49-F238E27FC236}">
                <a16:creationId xmlns:a16="http://schemas.microsoft.com/office/drawing/2014/main" id="{DE10F744-CE03-E225-F187-02B8961D7D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6183" y="2897130"/>
            <a:ext cx="1437861" cy="1596802"/>
          </a:xfrm>
          <a:prstGeom prst="rect">
            <a:avLst/>
          </a:prstGeom>
          <a:noFill/>
          <a:extLst>
            <a:ext uri="{909E8E84-426E-40DD-AFC4-6F175D3DCCD1}">
              <a14:hiddenFill xmlns:a14="http://schemas.microsoft.com/office/drawing/2010/main">
                <a:solidFill>
                  <a:srgbClr val="FFFFFF"/>
                </a:solidFill>
              </a14:hiddenFill>
            </a:ext>
          </a:extLst>
        </p:spPr>
      </p:pic>
      <p:sp>
        <p:nvSpPr>
          <p:cNvPr id="7" name="矢印: 右 6">
            <a:extLst>
              <a:ext uri="{FF2B5EF4-FFF2-40B4-BE49-F238E27FC236}">
                <a16:creationId xmlns:a16="http://schemas.microsoft.com/office/drawing/2014/main" id="{3025A2D7-DC11-1DC5-A943-6BFBFF4935A8}"/>
              </a:ext>
            </a:extLst>
          </p:cNvPr>
          <p:cNvSpPr/>
          <p:nvPr/>
        </p:nvSpPr>
        <p:spPr>
          <a:xfrm>
            <a:off x="5352750" y="3501583"/>
            <a:ext cx="713433" cy="564728"/>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367275AC-C26D-8FC5-481C-3B942CB390A5}"/>
              </a:ext>
            </a:extLst>
          </p:cNvPr>
          <p:cNvSpPr/>
          <p:nvPr/>
        </p:nvSpPr>
        <p:spPr>
          <a:xfrm>
            <a:off x="2733262" y="3379306"/>
            <a:ext cx="2343268" cy="68700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2000" b="1" dirty="0"/>
              <a:t>学習データ</a:t>
            </a:r>
          </a:p>
        </p:txBody>
      </p:sp>
      <p:pic>
        <p:nvPicPr>
          <p:cNvPr id="12" name="Picture 4">
            <a:extLst>
              <a:ext uri="{FF2B5EF4-FFF2-40B4-BE49-F238E27FC236}">
                <a16:creationId xmlns:a16="http://schemas.microsoft.com/office/drawing/2014/main" id="{4FD83DEB-7DDC-A93C-4894-F5A46AFFFB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9070" y="4681908"/>
            <a:ext cx="1437861" cy="1596802"/>
          </a:xfrm>
          <a:prstGeom prst="rect">
            <a:avLst/>
          </a:prstGeom>
          <a:noFill/>
          <a:extLst>
            <a:ext uri="{909E8E84-426E-40DD-AFC4-6F175D3DCCD1}">
              <a14:hiddenFill xmlns:a14="http://schemas.microsoft.com/office/drawing/2010/main">
                <a:solidFill>
                  <a:srgbClr val="FFFFFF"/>
                </a:solidFill>
              </a14:hiddenFill>
            </a:ext>
          </a:extLst>
        </p:spPr>
      </p:pic>
      <p:sp>
        <p:nvSpPr>
          <p:cNvPr id="13" name="矢印: 右 12">
            <a:extLst>
              <a:ext uri="{FF2B5EF4-FFF2-40B4-BE49-F238E27FC236}">
                <a16:creationId xmlns:a16="http://schemas.microsoft.com/office/drawing/2014/main" id="{BAA5D794-3018-2C65-3CFC-280E7E25319E}"/>
              </a:ext>
            </a:extLst>
          </p:cNvPr>
          <p:cNvSpPr/>
          <p:nvPr/>
        </p:nvSpPr>
        <p:spPr>
          <a:xfrm>
            <a:off x="5425637" y="5286361"/>
            <a:ext cx="713433" cy="564728"/>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EC7707B6-055C-76F0-1E7F-8D8E35C30751}"/>
              </a:ext>
            </a:extLst>
          </p:cNvPr>
          <p:cNvSpPr/>
          <p:nvPr/>
        </p:nvSpPr>
        <p:spPr>
          <a:xfrm>
            <a:off x="2733261" y="5164084"/>
            <a:ext cx="2416155" cy="6870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b="1" dirty="0"/>
              <a:t>テスト</a:t>
            </a:r>
            <a:r>
              <a:rPr kumimoji="1" lang="ja-JP" altLang="en-US" sz="2000" b="1" dirty="0"/>
              <a:t>データ</a:t>
            </a:r>
          </a:p>
        </p:txBody>
      </p:sp>
      <p:sp>
        <p:nvSpPr>
          <p:cNvPr id="16" name="テキスト ボックス 15">
            <a:extLst>
              <a:ext uri="{FF2B5EF4-FFF2-40B4-BE49-F238E27FC236}">
                <a16:creationId xmlns:a16="http://schemas.microsoft.com/office/drawing/2014/main" id="{4F6D0F8E-2FCB-44E8-2D05-FF03DC96EF5E}"/>
              </a:ext>
            </a:extLst>
          </p:cNvPr>
          <p:cNvSpPr txBox="1"/>
          <p:nvPr/>
        </p:nvSpPr>
        <p:spPr>
          <a:xfrm>
            <a:off x="7504044" y="3464698"/>
            <a:ext cx="2507147" cy="461665"/>
          </a:xfrm>
          <a:prstGeom prst="rect">
            <a:avLst/>
          </a:prstGeom>
          <a:noFill/>
        </p:spPr>
        <p:txBody>
          <a:bodyPr wrap="square">
            <a:spAutoFit/>
          </a:bodyPr>
          <a:lstStyle/>
          <a:p>
            <a:r>
              <a:rPr lang="ja-JP" altLang="en-US" sz="2400" b="1" dirty="0">
                <a:solidFill>
                  <a:srgbClr val="FF0000"/>
                </a:solidFill>
              </a:rPr>
              <a:t>良い</a:t>
            </a:r>
            <a:r>
              <a:rPr lang="ja-JP" altLang="en-US" sz="2400" dirty="0"/>
              <a:t>精度を出す</a:t>
            </a:r>
          </a:p>
        </p:txBody>
      </p:sp>
      <p:sp>
        <p:nvSpPr>
          <p:cNvPr id="17" name="テキスト ボックス 16">
            <a:extLst>
              <a:ext uri="{FF2B5EF4-FFF2-40B4-BE49-F238E27FC236}">
                <a16:creationId xmlns:a16="http://schemas.microsoft.com/office/drawing/2014/main" id="{21F3C220-39BE-540B-2807-8116A4B10E36}"/>
              </a:ext>
            </a:extLst>
          </p:cNvPr>
          <p:cNvSpPr txBox="1"/>
          <p:nvPr/>
        </p:nvSpPr>
        <p:spPr>
          <a:xfrm>
            <a:off x="7504044" y="5164084"/>
            <a:ext cx="2507147" cy="461665"/>
          </a:xfrm>
          <a:prstGeom prst="rect">
            <a:avLst/>
          </a:prstGeom>
          <a:noFill/>
        </p:spPr>
        <p:txBody>
          <a:bodyPr wrap="square">
            <a:spAutoFit/>
          </a:bodyPr>
          <a:lstStyle/>
          <a:p>
            <a:r>
              <a:rPr lang="ja-JP" altLang="en-US" sz="2400" b="1" dirty="0">
                <a:solidFill>
                  <a:srgbClr val="0070C0"/>
                </a:solidFill>
              </a:rPr>
              <a:t>悪い</a:t>
            </a:r>
            <a:r>
              <a:rPr lang="ja-JP" altLang="en-US" sz="2400" dirty="0"/>
              <a:t>精度を出す</a:t>
            </a:r>
          </a:p>
        </p:txBody>
      </p:sp>
    </p:spTree>
    <p:extLst>
      <p:ext uri="{BB962C8B-B14F-4D97-AF65-F5344CB8AC3E}">
        <p14:creationId xmlns:p14="http://schemas.microsoft.com/office/powerpoint/2010/main" val="387466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11088" y="619869"/>
            <a:ext cx="10323008" cy="1938992"/>
          </a:xfrm>
          <a:prstGeom prst="rect">
            <a:avLst/>
          </a:prstGeom>
          <a:noFill/>
        </p:spPr>
        <p:txBody>
          <a:bodyPr wrap="square" rtlCol="0">
            <a:spAutoFit/>
          </a:bodyPr>
          <a:lstStyle/>
          <a:p>
            <a:r>
              <a:rPr lang="ja-JP" altLang="en-US" sz="2400" b="1" dirty="0">
                <a:solidFill>
                  <a:srgbClr val="FF0000"/>
                </a:solidFill>
              </a:rPr>
              <a:t>事前学習</a:t>
            </a:r>
            <a:endParaRPr lang="en-US" altLang="ja-JP" sz="2400" b="1" dirty="0">
              <a:solidFill>
                <a:srgbClr val="FF0000"/>
              </a:solidFill>
            </a:endParaRPr>
          </a:p>
          <a:p>
            <a:endParaRPr lang="en-US" altLang="ja-JP" sz="2400" dirty="0"/>
          </a:p>
          <a:p>
            <a:r>
              <a:rPr lang="ja-JP" altLang="en-US" sz="2400" dirty="0"/>
              <a:t>既に学習済みのモデルを利用する手法。ニューラルネットワークに新たな層を加え、その加えた層のパラメータだけを調整することによって別のタスクに転用する転移学習等に用いられる。</a:t>
            </a:r>
            <a:endParaRPr lang="en-US" altLang="ja-JP" sz="2400" dirty="0"/>
          </a:p>
        </p:txBody>
      </p:sp>
      <p:sp>
        <p:nvSpPr>
          <p:cNvPr id="2" name="楕円 1">
            <a:extLst>
              <a:ext uri="{FF2B5EF4-FFF2-40B4-BE49-F238E27FC236}">
                <a16:creationId xmlns:a16="http://schemas.microsoft.com/office/drawing/2014/main" id="{155D26D8-D4CF-8328-4FD0-4DF35649E0F0}"/>
              </a:ext>
            </a:extLst>
          </p:cNvPr>
          <p:cNvSpPr/>
          <p:nvPr/>
        </p:nvSpPr>
        <p:spPr>
          <a:xfrm>
            <a:off x="2412416" y="3248844"/>
            <a:ext cx="743578" cy="6732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1370EED-37F0-80AE-EDC3-7EE96919CFB8}"/>
              </a:ext>
            </a:extLst>
          </p:cNvPr>
          <p:cNvSpPr/>
          <p:nvPr/>
        </p:nvSpPr>
        <p:spPr>
          <a:xfrm>
            <a:off x="2412416" y="4078517"/>
            <a:ext cx="743578" cy="6732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EB5C99A8-6990-A4CB-4057-83EF56DA692C}"/>
              </a:ext>
            </a:extLst>
          </p:cNvPr>
          <p:cNvSpPr/>
          <p:nvPr/>
        </p:nvSpPr>
        <p:spPr>
          <a:xfrm>
            <a:off x="3629941" y="2864837"/>
            <a:ext cx="743578" cy="673239"/>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8DC0B55F-1215-BF86-945B-4560CE1D9119}"/>
              </a:ext>
            </a:extLst>
          </p:cNvPr>
          <p:cNvSpPr/>
          <p:nvPr/>
        </p:nvSpPr>
        <p:spPr>
          <a:xfrm>
            <a:off x="3629941" y="3717801"/>
            <a:ext cx="743578" cy="673239"/>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45407C79-0C64-4093-0527-48489E77DD9D}"/>
              </a:ext>
            </a:extLst>
          </p:cNvPr>
          <p:cNvSpPr/>
          <p:nvPr/>
        </p:nvSpPr>
        <p:spPr>
          <a:xfrm>
            <a:off x="3629941" y="4626152"/>
            <a:ext cx="743578" cy="673239"/>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1560A0B0-E2A6-99A0-34BD-41EDA0BA5C6C}"/>
              </a:ext>
            </a:extLst>
          </p:cNvPr>
          <p:cNvSpPr/>
          <p:nvPr/>
        </p:nvSpPr>
        <p:spPr>
          <a:xfrm>
            <a:off x="4767079" y="2864837"/>
            <a:ext cx="743578" cy="673239"/>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8CE52410-CBC5-3E1B-D750-5BA9BF82DD2B}"/>
              </a:ext>
            </a:extLst>
          </p:cNvPr>
          <p:cNvSpPr/>
          <p:nvPr/>
        </p:nvSpPr>
        <p:spPr>
          <a:xfrm>
            <a:off x="4767079" y="3717801"/>
            <a:ext cx="743578" cy="673239"/>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EEFB09C4-75D9-3FBC-9207-F27A1222E049}"/>
              </a:ext>
            </a:extLst>
          </p:cNvPr>
          <p:cNvSpPr/>
          <p:nvPr/>
        </p:nvSpPr>
        <p:spPr>
          <a:xfrm>
            <a:off x="4767079" y="4626152"/>
            <a:ext cx="743578" cy="673239"/>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06DACE85-0B83-E686-09B9-6078D50C504A}"/>
              </a:ext>
            </a:extLst>
          </p:cNvPr>
          <p:cNvSpPr/>
          <p:nvPr/>
        </p:nvSpPr>
        <p:spPr>
          <a:xfrm>
            <a:off x="5904217" y="2868837"/>
            <a:ext cx="743578" cy="673239"/>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088DE88D-E8C8-3C0A-F713-FA7831705E9E}"/>
              </a:ext>
            </a:extLst>
          </p:cNvPr>
          <p:cNvSpPr/>
          <p:nvPr/>
        </p:nvSpPr>
        <p:spPr>
          <a:xfrm>
            <a:off x="5904217" y="3721801"/>
            <a:ext cx="743578" cy="673239"/>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A89F64C4-C1B1-780C-04F5-F1725DBDAFAC}"/>
              </a:ext>
            </a:extLst>
          </p:cNvPr>
          <p:cNvSpPr/>
          <p:nvPr/>
        </p:nvSpPr>
        <p:spPr>
          <a:xfrm>
            <a:off x="5904217" y="4630152"/>
            <a:ext cx="743578" cy="673239"/>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91A8368B-6CE4-B15C-8B48-70DE071426F9}"/>
              </a:ext>
            </a:extLst>
          </p:cNvPr>
          <p:cNvSpPr/>
          <p:nvPr/>
        </p:nvSpPr>
        <p:spPr>
          <a:xfrm>
            <a:off x="7041355" y="3248843"/>
            <a:ext cx="743578" cy="67323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ja-JP" altLang="en-US" dirty="0"/>
          </a:p>
        </p:txBody>
      </p:sp>
      <p:sp>
        <p:nvSpPr>
          <p:cNvPr id="23" name="楕円 22">
            <a:extLst>
              <a:ext uri="{FF2B5EF4-FFF2-40B4-BE49-F238E27FC236}">
                <a16:creationId xmlns:a16="http://schemas.microsoft.com/office/drawing/2014/main" id="{37F7B536-75D2-FCAB-2AAB-92E97834A457}"/>
              </a:ext>
            </a:extLst>
          </p:cNvPr>
          <p:cNvSpPr/>
          <p:nvPr/>
        </p:nvSpPr>
        <p:spPr>
          <a:xfrm>
            <a:off x="7041355" y="4078516"/>
            <a:ext cx="743578" cy="67323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ja-JP" altLang="en-US"/>
          </a:p>
        </p:txBody>
      </p:sp>
      <p:cxnSp>
        <p:nvCxnSpPr>
          <p:cNvPr id="24" name="直線矢印コネクタ 23">
            <a:extLst>
              <a:ext uri="{FF2B5EF4-FFF2-40B4-BE49-F238E27FC236}">
                <a16:creationId xmlns:a16="http://schemas.microsoft.com/office/drawing/2014/main" id="{453CB11A-67AA-BC04-1A3E-75049F778728}"/>
              </a:ext>
            </a:extLst>
          </p:cNvPr>
          <p:cNvCxnSpPr>
            <a:stCxn id="2" idx="6"/>
            <a:endCxn id="6" idx="2"/>
          </p:cNvCxnSpPr>
          <p:nvPr/>
        </p:nvCxnSpPr>
        <p:spPr>
          <a:xfrm flipV="1">
            <a:off x="3155994" y="3201457"/>
            <a:ext cx="473947" cy="384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739D29B6-9E25-D902-EAF5-77A3477D95E3}"/>
              </a:ext>
            </a:extLst>
          </p:cNvPr>
          <p:cNvCxnSpPr>
            <a:cxnSpLocks/>
            <a:stCxn id="2" idx="6"/>
            <a:endCxn id="9" idx="2"/>
          </p:cNvCxnSpPr>
          <p:nvPr/>
        </p:nvCxnSpPr>
        <p:spPr>
          <a:xfrm>
            <a:off x="3155994" y="3585464"/>
            <a:ext cx="473947" cy="4689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376436D6-90DB-D60C-C0D2-26E3ABF40065}"/>
              </a:ext>
            </a:extLst>
          </p:cNvPr>
          <p:cNvCxnSpPr>
            <a:cxnSpLocks/>
            <a:stCxn id="5" idx="6"/>
            <a:endCxn id="9" idx="2"/>
          </p:cNvCxnSpPr>
          <p:nvPr/>
        </p:nvCxnSpPr>
        <p:spPr>
          <a:xfrm flipV="1">
            <a:off x="3155994" y="4054421"/>
            <a:ext cx="473947" cy="360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E4924471-7831-F06F-AFF9-B4A6D9E68396}"/>
              </a:ext>
            </a:extLst>
          </p:cNvPr>
          <p:cNvCxnSpPr>
            <a:cxnSpLocks/>
            <a:stCxn id="5" idx="6"/>
            <a:endCxn id="10" idx="2"/>
          </p:cNvCxnSpPr>
          <p:nvPr/>
        </p:nvCxnSpPr>
        <p:spPr>
          <a:xfrm>
            <a:off x="3155994" y="4415137"/>
            <a:ext cx="473947" cy="547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6EA7B6C3-C070-61AE-E65C-96221F588A71}"/>
              </a:ext>
            </a:extLst>
          </p:cNvPr>
          <p:cNvCxnSpPr>
            <a:cxnSpLocks/>
            <a:stCxn id="5" idx="6"/>
            <a:endCxn id="6" idx="2"/>
          </p:cNvCxnSpPr>
          <p:nvPr/>
        </p:nvCxnSpPr>
        <p:spPr>
          <a:xfrm flipV="1">
            <a:off x="3155994" y="3201457"/>
            <a:ext cx="473947" cy="1213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76049883-D2D1-F912-28B8-C2C62C188634}"/>
              </a:ext>
            </a:extLst>
          </p:cNvPr>
          <p:cNvCxnSpPr>
            <a:cxnSpLocks/>
            <a:stCxn id="2" idx="6"/>
            <a:endCxn id="10" idx="2"/>
          </p:cNvCxnSpPr>
          <p:nvPr/>
        </p:nvCxnSpPr>
        <p:spPr>
          <a:xfrm>
            <a:off x="3155994" y="3585464"/>
            <a:ext cx="473947" cy="1377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左中かっこ 29">
            <a:extLst>
              <a:ext uri="{FF2B5EF4-FFF2-40B4-BE49-F238E27FC236}">
                <a16:creationId xmlns:a16="http://schemas.microsoft.com/office/drawing/2014/main" id="{FD1A97F9-2B8A-F806-68D1-24D51D1EA545}"/>
              </a:ext>
            </a:extLst>
          </p:cNvPr>
          <p:cNvSpPr/>
          <p:nvPr/>
        </p:nvSpPr>
        <p:spPr>
          <a:xfrm rot="5400000" flipH="1">
            <a:off x="4927845" y="3859386"/>
            <a:ext cx="296114" cy="3144686"/>
          </a:xfrm>
          <a:prstGeom prst="leftBrace">
            <a:avLst>
              <a:gd name="adj1" fmla="val 8333"/>
              <a:gd name="adj2" fmla="val 5030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31" name="テキスト ボックス 30">
            <a:extLst>
              <a:ext uri="{FF2B5EF4-FFF2-40B4-BE49-F238E27FC236}">
                <a16:creationId xmlns:a16="http://schemas.microsoft.com/office/drawing/2014/main" id="{C358834C-BD63-4F16-61AA-DB662DDC3064}"/>
              </a:ext>
            </a:extLst>
          </p:cNvPr>
          <p:cNvSpPr txBox="1"/>
          <p:nvPr/>
        </p:nvSpPr>
        <p:spPr>
          <a:xfrm>
            <a:off x="4105144" y="5640011"/>
            <a:ext cx="2067448" cy="369332"/>
          </a:xfrm>
          <a:prstGeom prst="rect">
            <a:avLst/>
          </a:prstGeom>
          <a:noFill/>
        </p:spPr>
        <p:txBody>
          <a:bodyPr wrap="square">
            <a:spAutoFit/>
          </a:bodyPr>
          <a:lstStyle/>
          <a:p>
            <a:pPr algn="ctr"/>
            <a:r>
              <a:rPr lang="ja-JP" altLang="en-US" b="1" dirty="0">
                <a:solidFill>
                  <a:srgbClr val="0070C0"/>
                </a:solidFill>
                <a:latin typeface="Noto Sans JP"/>
              </a:rPr>
              <a:t>事前学習</a:t>
            </a:r>
            <a:endParaRPr lang="ja-JP" altLang="en-US" b="1" dirty="0">
              <a:solidFill>
                <a:srgbClr val="0070C0"/>
              </a:solidFill>
            </a:endParaRPr>
          </a:p>
        </p:txBody>
      </p:sp>
      <p:sp>
        <p:nvSpPr>
          <p:cNvPr id="33" name="テキスト ボックス 32">
            <a:extLst>
              <a:ext uri="{FF2B5EF4-FFF2-40B4-BE49-F238E27FC236}">
                <a16:creationId xmlns:a16="http://schemas.microsoft.com/office/drawing/2014/main" id="{1F9795A8-5204-51F0-C5B0-0C9FDF7AA602}"/>
              </a:ext>
            </a:extLst>
          </p:cNvPr>
          <p:cNvSpPr txBox="1"/>
          <p:nvPr/>
        </p:nvSpPr>
        <p:spPr>
          <a:xfrm>
            <a:off x="5670508" y="5600906"/>
            <a:ext cx="4472557" cy="646331"/>
          </a:xfrm>
          <a:prstGeom prst="rect">
            <a:avLst/>
          </a:prstGeom>
          <a:noFill/>
        </p:spPr>
        <p:txBody>
          <a:bodyPr wrap="square">
            <a:spAutoFit/>
          </a:bodyPr>
          <a:lstStyle/>
          <a:p>
            <a:pPr algn="ctr"/>
            <a:r>
              <a:rPr lang="ja-JP" altLang="en-US" b="1" dirty="0">
                <a:solidFill>
                  <a:srgbClr val="333333"/>
                </a:solidFill>
                <a:latin typeface="Noto Sans JP"/>
              </a:rPr>
              <a:t>下流タスク</a:t>
            </a:r>
            <a:endParaRPr lang="en-US" altLang="ja-JP" b="1" dirty="0">
              <a:solidFill>
                <a:srgbClr val="333333"/>
              </a:solidFill>
              <a:latin typeface="Noto Sans JP"/>
            </a:endParaRPr>
          </a:p>
          <a:p>
            <a:pPr algn="ctr"/>
            <a:r>
              <a:rPr lang="ja-JP" altLang="en-US" b="1" dirty="0">
                <a:solidFill>
                  <a:srgbClr val="333333"/>
                </a:solidFill>
                <a:latin typeface="Noto Sans JP"/>
              </a:rPr>
              <a:t>（転移学習やファインチューニング）</a:t>
            </a:r>
            <a:endParaRPr lang="ja-JP" altLang="en-US" b="1" dirty="0"/>
          </a:p>
        </p:txBody>
      </p:sp>
      <p:cxnSp>
        <p:nvCxnSpPr>
          <p:cNvPr id="34" name="直線矢印コネクタ 33">
            <a:extLst>
              <a:ext uri="{FF2B5EF4-FFF2-40B4-BE49-F238E27FC236}">
                <a16:creationId xmlns:a16="http://schemas.microsoft.com/office/drawing/2014/main" id="{66D50D08-2521-37EF-2F00-C706D7005B04}"/>
              </a:ext>
            </a:extLst>
          </p:cNvPr>
          <p:cNvCxnSpPr>
            <a:cxnSpLocks/>
            <a:stCxn id="9" idx="6"/>
            <a:endCxn id="11" idx="2"/>
          </p:cNvCxnSpPr>
          <p:nvPr/>
        </p:nvCxnSpPr>
        <p:spPr>
          <a:xfrm flipV="1">
            <a:off x="4373519" y="3201457"/>
            <a:ext cx="393560" cy="852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650B7482-B05D-E37A-A93C-BCA409B69AD0}"/>
              </a:ext>
            </a:extLst>
          </p:cNvPr>
          <p:cNvCxnSpPr>
            <a:cxnSpLocks/>
            <a:stCxn id="9" idx="6"/>
            <a:endCxn id="15" idx="2"/>
          </p:cNvCxnSpPr>
          <p:nvPr/>
        </p:nvCxnSpPr>
        <p:spPr>
          <a:xfrm>
            <a:off x="4373519" y="4054421"/>
            <a:ext cx="3935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1D1E1A65-B1CF-546A-F0B6-A676F2967A0D}"/>
              </a:ext>
            </a:extLst>
          </p:cNvPr>
          <p:cNvCxnSpPr>
            <a:cxnSpLocks/>
            <a:stCxn id="6" idx="6"/>
            <a:endCxn id="11" idx="2"/>
          </p:cNvCxnSpPr>
          <p:nvPr/>
        </p:nvCxnSpPr>
        <p:spPr>
          <a:xfrm>
            <a:off x="4373519" y="3201457"/>
            <a:ext cx="3935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FA2251BC-A673-7415-33D3-B54E23161575}"/>
              </a:ext>
            </a:extLst>
          </p:cNvPr>
          <p:cNvCxnSpPr>
            <a:cxnSpLocks/>
            <a:stCxn id="6" idx="6"/>
            <a:endCxn id="15" idx="2"/>
          </p:cNvCxnSpPr>
          <p:nvPr/>
        </p:nvCxnSpPr>
        <p:spPr>
          <a:xfrm>
            <a:off x="4373519" y="3201457"/>
            <a:ext cx="393560" cy="852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9D3FB89E-B2A9-A817-D38B-A23583281684}"/>
              </a:ext>
            </a:extLst>
          </p:cNvPr>
          <p:cNvCxnSpPr>
            <a:cxnSpLocks/>
            <a:stCxn id="6" idx="6"/>
            <a:endCxn id="18" idx="2"/>
          </p:cNvCxnSpPr>
          <p:nvPr/>
        </p:nvCxnSpPr>
        <p:spPr>
          <a:xfrm>
            <a:off x="4373519" y="3201457"/>
            <a:ext cx="393560" cy="1761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661D707C-FD7E-30D9-793F-0B02B68F282D}"/>
              </a:ext>
            </a:extLst>
          </p:cNvPr>
          <p:cNvCxnSpPr>
            <a:cxnSpLocks/>
            <a:stCxn id="10" idx="6"/>
            <a:endCxn id="18" idx="2"/>
          </p:cNvCxnSpPr>
          <p:nvPr/>
        </p:nvCxnSpPr>
        <p:spPr>
          <a:xfrm>
            <a:off x="4373519" y="4962772"/>
            <a:ext cx="3935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F6CB65FF-6E5C-2A93-DA76-16481FCA5E40}"/>
              </a:ext>
            </a:extLst>
          </p:cNvPr>
          <p:cNvCxnSpPr>
            <a:cxnSpLocks/>
            <a:stCxn id="10" idx="6"/>
            <a:endCxn id="15" idx="2"/>
          </p:cNvCxnSpPr>
          <p:nvPr/>
        </p:nvCxnSpPr>
        <p:spPr>
          <a:xfrm flipV="1">
            <a:off x="4373519" y="4054421"/>
            <a:ext cx="393560" cy="908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1D78A257-1D87-1798-2F30-F70863B38EA3}"/>
              </a:ext>
            </a:extLst>
          </p:cNvPr>
          <p:cNvCxnSpPr>
            <a:cxnSpLocks/>
            <a:stCxn id="9" idx="6"/>
            <a:endCxn id="18" idx="2"/>
          </p:cNvCxnSpPr>
          <p:nvPr/>
        </p:nvCxnSpPr>
        <p:spPr>
          <a:xfrm>
            <a:off x="4373519" y="4054421"/>
            <a:ext cx="393560" cy="908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2F3F4649-9659-E5FF-F583-FC1DCCDDC72D}"/>
              </a:ext>
            </a:extLst>
          </p:cNvPr>
          <p:cNvCxnSpPr>
            <a:cxnSpLocks/>
            <a:stCxn id="10" idx="6"/>
            <a:endCxn id="11" idx="2"/>
          </p:cNvCxnSpPr>
          <p:nvPr/>
        </p:nvCxnSpPr>
        <p:spPr>
          <a:xfrm flipV="1">
            <a:off x="4373519" y="3201457"/>
            <a:ext cx="393560" cy="1761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B0276486-1586-0CCD-B1EA-47F3A1B0201E}"/>
              </a:ext>
            </a:extLst>
          </p:cNvPr>
          <p:cNvCxnSpPr>
            <a:cxnSpLocks/>
            <a:stCxn id="15" idx="6"/>
            <a:endCxn id="19" idx="2"/>
          </p:cNvCxnSpPr>
          <p:nvPr/>
        </p:nvCxnSpPr>
        <p:spPr>
          <a:xfrm flipV="1">
            <a:off x="5510657" y="3205457"/>
            <a:ext cx="393560" cy="848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F4DC9CAF-38A5-C5F1-9A3A-F73DC7798B56}"/>
              </a:ext>
            </a:extLst>
          </p:cNvPr>
          <p:cNvCxnSpPr>
            <a:cxnSpLocks/>
            <a:stCxn id="11" idx="6"/>
            <a:endCxn id="19" idx="2"/>
          </p:cNvCxnSpPr>
          <p:nvPr/>
        </p:nvCxnSpPr>
        <p:spPr>
          <a:xfrm>
            <a:off x="5510657" y="3201457"/>
            <a:ext cx="393560" cy="4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6B38758A-CC58-7EBF-11EA-C2A9C8C68666}"/>
              </a:ext>
            </a:extLst>
          </p:cNvPr>
          <p:cNvCxnSpPr>
            <a:cxnSpLocks/>
            <a:stCxn id="18" idx="6"/>
            <a:endCxn id="19" idx="2"/>
          </p:cNvCxnSpPr>
          <p:nvPr/>
        </p:nvCxnSpPr>
        <p:spPr>
          <a:xfrm flipV="1">
            <a:off x="5510657" y="3205457"/>
            <a:ext cx="393560" cy="1757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94BB199E-CC6A-B227-02C7-EBDF8D2D81D4}"/>
              </a:ext>
            </a:extLst>
          </p:cNvPr>
          <p:cNvCxnSpPr>
            <a:cxnSpLocks/>
            <a:stCxn id="11" idx="6"/>
            <a:endCxn id="20" idx="2"/>
          </p:cNvCxnSpPr>
          <p:nvPr/>
        </p:nvCxnSpPr>
        <p:spPr>
          <a:xfrm>
            <a:off x="5510657" y="3201457"/>
            <a:ext cx="393560" cy="856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11A8D761-240F-2779-92B2-DC2CE0DCA5A2}"/>
              </a:ext>
            </a:extLst>
          </p:cNvPr>
          <p:cNvCxnSpPr>
            <a:cxnSpLocks/>
            <a:stCxn id="11" idx="6"/>
            <a:endCxn id="21" idx="2"/>
          </p:cNvCxnSpPr>
          <p:nvPr/>
        </p:nvCxnSpPr>
        <p:spPr>
          <a:xfrm>
            <a:off x="5510657" y="3201457"/>
            <a:ext cx="393560" cy="1765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7FA0AEEF-7074-4E1B-7E89-00E0A7603B81}"/>
              </a:ext>
            </a:extLst>
          </p:cNvPr>
          <p:cNvCxnSpPr>
            <a:cxnSpLocks/>
            <a:stCxn id="15" idx="6"/>
            <a:endCxn id="20" idx="2"/>
          </p:cNvCxnSpPr>
          <p:nvPr/>
        </p:nvCxnSpPr>
        <p:spPr>
          <a:xfrm>
            <a:off x="5510657" y="4054421"/>
            <a:ext cx="393560" cy="4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C4A1A9BD-57F4-D1A4-CB94-F30CE009E7E5}"/>
              </a:ext>
            </a:extLst>
          </p:cNvPr>
          <p:cNvCxnSpPr>
            <a:cxnSpLocks/>
            <a:stCxn id="18" idx="6"/>
            <a:endCxn id="21" idx="2"/>
          </p:cNvCxnSpPr>
          <p:nvPr/>
        </p:nvCxnSpPr>
        <p:spPr>
          <a:xfrm>
            <a:off x="5510657" y="4962772"/>
            <a:ext cx="393560" cy="4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F0A3F700-EE8C-0E17-979B-111EFA26FB38}"/>
              </a:ext>
            </a:extLst>
          </p:cNvPr>
          <p:cNvCxnSpPr>
            <a:cxnSpLocks/>
            <a:stCxn id="18" idx="6"/>
            <a:endCxn id="20" idx="2"/>
          </p:cNvCxnSpPr>
          <p:nvPr/>
        </p:nvCxnSpPr>
        <p:spPr>
          <a:xfrm flipV="1">
            <a:off x="5510657" y="4058421"/>
            <a:ext cx="393560" cy="904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D392DED3-0BB1-C177-63D4-E27A116E359A}"/>
              </a:ext>
            </a:extLst>
          </p:cNvPr>
          <p:cNvCxnSpPr>
            <a:cxnSpLocks/>
            <a:stCxn id="15" idx="6"/>
            <a:endCxn id="21" idx="2"/>
          </p:cNvCxnSpPr>
          <p:nvPr/>
        </p:nvCxnSpPr>
        <p:spPr>
          <a:xfrm>
            <a:off x="5510657" y="4054421"/>
            <a:ext cx="393560" cy="912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A56F8F3E-C953-226F-A74F-011D36FC1C8D}"/>
              </a:ext>
            </a:extLst>
          </p:cNvPr>
          <p:cNvCxnSpPr>
            <a:cxnSpLocks/>
            <a:stCxn id="21" idx="6"/>
            <a:endCxn id="23" idx="2"/>
          </p:cNvCxnSpPr>
          <p:nvPr/>
        </p:nvCxnSpPr>
        <p:spPr>
          <a:xfrm flipV="1">
            <a:off x="6647795" y="4415136"/>
            <a:ext cx="393560" cy="5516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69FA637C-94A1-AA9C-E532-B22AB259483B}"/>
              </a:ext>
            </a:extLst>
          </p:cNvPr>
          <p:cNvCxnSpPr>
            <a:cxnSpLocks/>
            <a:stCxn id="21" idx="6"/>
            <a:endCxn id="22" idx="2"/>
          </p:cNvCxnSpPr>
          <p:nvPr/>
        </p:nvCxnSpPr>
        <p:spPr>
          <a:xfrm flipV="1">
            <a:off x="6647795" y="3585463"/>
            <a:ext cx="393560" cy="13813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663F8A44-C797-8C93-B789-D0396F3F7437}"/>
              </a:ext>
            </a:extLst>
          </p:cNvPr>
          <p:cNvCxnSpPr>
            <a:cxnSpLocks/>
            <a:stCxn id="20" idx="6"/>
            <a:endCxn id="23" idx="2"/>
          </p:cNvCxnSpPr>
          <p:nvPr/>
        </p:nvCxnSpPr>
        <p:spPr>
          <a:xfrm>
            <a:off x="6647795" y="4058421"/>
            <a:ext cx="393560" cy="356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FC2FC788-301E-3719-3793-0CCEAE49D2EC}"/>
              </a:ext>
            </a:extLst>
          </p:cNvPr>
          <p:cNvCxnSpPr>
            <a:cxnSpLocks/>
            <a:stCxn id="20" idx="6"/>
            <a:endCxn id="22" idx="2"/>
          </p:cNvCxnSpPr>
          <p:nvPr/>
        </p:nvCxnSpPr>
        <p:spPr>
          <a:xfrm flipV="1">
            <a:off x="6647795" y="3585463"/>
            <a:ext cx="393560" cy="472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49F28878-BFC7-58B5-E80D-78FE3D205A4B}"/>
              </a:ext>
            </a:extLst>
          </p:cNvPr>
          <p:cNvCxnSpPr>
            <a:cxnSpLocks/>
            <a:stCxn id="19" idx="6"/>
            <a:endCxn id="22" idx="2"/>
          </p:cNvCxnSpPr>
          <p:nvPr/>
        </p:nvCxnSpPr>
        <p:spPr>
          <a:xfrm>
            <a:off x="6647795" y="3205457"/>
            <a:ext cx="393560" cy="380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579ABD94-45CC-2211-91C8-00AD073FCD16}"/>
              </a:ext>
            </a:extLst>
          </p:cNvPr>
          <p:cNvCxnSpPr>
            <a:cxnSpLocks/>
            <a:stCxn id="19" idx="6"/>
            <a:endCxn id="23" idx="2"/>
          </p:cNvCxnSpPr>
          <p:nvPr/>
        </p:nvCxnSpPr>
        <p:spPr>
          <a:xfrm>
            <a:off x="6647795" y="3205457"/>
            <a:ext cx="393560" cy="1209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楕円 57">
            <a:extLst>
              <a:ext uri="{FF2B5EF4-FFF2-40B4-BE49-F238E27FC236}">
                <a16:creationId xmlns:a16="http://schemas.microsoft.com/office/drawing/2014/main" id="{A7C1043D-33B8-6865-18EF-55A391B35A77}"/>
              </a:ext>
            </a:extLst>
          </p:cNvPr>
          <p:cNvSpPr/>
          <p:nvPr/>
        </p:nvSpPr>
        <p:spPr>
          <a:xfrm>
            <a:off x="8028642" y="3248843"/>
            <a:ext cx="743578" cy="67323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ja-JP" altLang="en-US" dirty="0"/>
          </a:p>
        </p:txBody>
      </p:sp>
      <p:sp>
        <p:nvSpPr>
          <p:cNvPr id="59" name="楕円 58">
            <a:extLst>
              <a:ext uri="{FF2B5EF4-FFF2-40B4-BE49-F238E27FC236}">
                <a16:creationId xmlns:a16="http://schemas.microsoft.com/office/drawing/2014/main" id="{9470AF02-ADF9-DF08-AF64-D446969B24C2}"/>
              </a:ext>
            </a:extLst>
          </p:cNvPr>
          <p:cNvSpPr/>
          <p:nvPr/>
        </p:nvSpPr>
        <p:spPr>
          <a:xfrm>
            <a:off x="8028642" y="4078516"/>
            <a:ext cx="743578" cy="67323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ja-JP" altLang="en-US"/>
          </a:p>
        </p:txBody>
      </p:sp>
      <p:cxnSp>
        <p:nvCxnSpPr>
          <p:cNvPr id="60" name="直線矢印コネクタ 59">
            <a:extLst>
              <a:ext uri="{FF2B5EF4-FFF2-40B4-BE49-F238E27FC236}">
                <a16:creationId xmlns:a16="http://schemas.microsoft.com/office/drawing/2014/main" id="{AC752E41-5B02-43D8-92AA-DAA023E0BB49}"/>
              </a:ext>
            </a:extLst>
          </p:cNvPr>
          <p:cNvCxnSpPr>
            <a:cxnSpLocks/>
            <a:stCxn id="22" idx="6"/>
            <a:endCxn id="58" idx="2"/>
          </p:cNvCxnSpPr>
          <p:nvPr/>
        </p:nvCxnSpPr>
        <p:spPr>
          <a:xfrm>
            <a:off x="7784933" y="3585463"/>
            <a:ext cx="2437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32D79E4D-35E1-31E4-3229-BA0EDFD5B542}"/>
              </a:ext>
            </a:extLst>
          </p:cNvPr>
          <p:cNvCxnSpPr>
            <a:cxnSpLocks/>
            <a:stCxn id="22" idx="6"/>
            <a:endCxn id="59" idx="2"/>
          </p:cNvCxnSpPr>
          <p:nvPr/>
        </p:nvCxnSpPr>
        <p:spPr>
          <a:xfrm>
            <a:off x="7784933" y="3585463"/>
            <a:ext cx="243709" cy="829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A45F38B6-567F-1710-0064-602B8E620ADA}"/>
              </a:ext>
            </a:extLst>
          </p:cNvPr>
          <p:cNvCxnSpPr>
            <a:cxnSpLocks/>
            <a:stCxn id="23" idx="6"/>
            <a:endCxn id="58" idx="2"/>
          </p:cNvCxnSpPr>
          <p:nvPr/>
        </p:nvCxnSpPr>
        <p:spPr>
          <a:xfrm flipV="1">
            <a:off x="7784933" y="3585463"/>
            <a:ext cx="243709" cy="829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9CAF2BAD-CD7A-24BF-1337-F12B3D0AFD7C}"/>
              </a:ext>
            </a:extLst>
          </p:cNvPr>
          <p:cNvCxnSpPr>
            <a:cxnSpLocks/>
            <a:stCxn id="23" idx="6"/>
            <a:endCxn id="59" idx="2"/>
          </p:cNvCxnSpPr>
          <p:nvPr/>
        </p:nvCxnSpPr>
        <p:spPr>
          <a:xfrm>
            <a:off x="7784933" y="4415136"/>
            <a:ext cx="2437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3" name="Picture 2">
            <a:extLst>
              <a:ext uri="{FF2B5EF4-FFF2-40B4-BE49-F238E27FC236}">
                <a16:creationId xmlns:a16="http://schemas.microsoft.com/office/drawing/2014/main" id="{497F85F6-2F1D-81FC-A8E1-77C74C680D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6593" y="5299391"/>
            <a:ext cx="889324" cy="966754"/>
          </a:xfrm>
          <a:prstGeom prst="rect">
            <a:avLst/>
          </a:prstGeom>
          <a:noFill/>
          <a:extLst>
            <a:ext uri="{909E8E84-426E-40DD-AFC4-6F175D3DCCD1}">
              <a14:hiddenFill xmlns:a14="http://schemas.microsoft.com/office/drawing/2010/main">
                <a:solidFill>
                  <a:srgbClr val="FFFFFF"/>
                </a:solidFill>
              </a14:hiddenFill>
            </a:ext>
          </a:extLst>
        </p:spPr>
      </p:pic>
      <p:sp>
        <p:nvSpPr>
          <p:cNvPr id="74" name="左中かっこ 73">
            <a:extLst>
              <a:ext uri="{FF2B5EF4-FFF2-40B4-BE49-F238E27FC236}">
                <a16:creationId xmlns:a16="http://schemas.microsoft.com/office/drawing/2014/main" id="{5E5C5B46-2CC4-A2CF-CB57-739075905352}"/>
              </a:ext>
            </a:extLst>
          </p:cNvPr>
          <p:cNvSpPr/>
          <p:nvPr/>
        </p:nvSpPr>
        <p:spPr>
          <a:xfrm rot="5400000" flipH="1">
            <a:off x="7624381" y="4397487"/>
            <a:ext cx="261653" cy="203402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75" name="Picture 4">
            <a:extLst>
              <a:ext uri="{FF2B5EF4-FFF2-40B4-BE49-F238E27FC236}">
                <a16:creationId xmlns:a16="http://schemas.microsoft.com/office/drawing/2014/main" id="{22985669-3684-3824-028C-EAFC65744E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5854" y="4826510"/>
            <a:ext cx="851624" cy="945762"/>
          </a:xfrm>
          <a:prstGeom prst="rect">
            <a:avLst/>
          </a:prstGeom>
          <a:noFill/>
          <a:extLst>
            <a:ext uri="{909E8E84-426E-40DD-AFC4-6F175D3DCCD1}">
              <a14:hiddenFill xmlns:a14="http://schemas.microsoft.com/office/drawing/2010/main">
                <a:solidFill>
                  <a:srgbClr val="FFFFFF"/>
                </a:solidFill>
              </a14:hiddenFill>
            </a:ext>
          </a:extLst>
        </p:spPr>
      </p:pic>
      <p:sp>
        <p:nvSpPr>
          <p:cNvPr id="76" name="吹き出し: 四角形 75">
            <a:extLst>
              <a:ext uri="{FF2B5EF4-FFF2-40B4-BE49-F238E27FC236}">
                <a16:creationId xmlns:a16="http://schemas.microsoft.com/office/drawing/2014/main" id="{6171F0A9-BF0C-E26B-6CE3-1039D1074C4D}"/>
              </a:ext>
            </a:extLst>
          </p:cNvPr>
          <p:cNvSpPr/>
          <p:nvPr/>
        </p:nvSpPr>
        <p:spPr>
          <a:xfrm>
            <a:off x="8772220" y="2773878"/>
            <a:ext cx="1490720" cy="419385"/>
          </a:xfrm>
          <a:prstGeom prst="wedgeRectCallout">
            <a:avLst>
              <a:gd name="adj1" fmla="val -47503"/>
              <a:gd name="adj2" fmla="val 1042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層を追加</a:t>
            </a:r>
          </a:p>
        </p:txBody>
      </p:sp>
    </p:spTree>
    <p:extLst>
      <p:ext uri="{BB962C8B-B14F-4D97-AF65-F5344CB8AC3E}">
        <p14:creationId xmlns:p14="http://schemas.microsoft.com/office/powerpoint/2010/main" val="26155075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816578" y="925185"/>
            <a:ext cx="10558844" cy="1569660"/>
          </a:xfrm>
          <a:prstGeom prst="rect">
            <a:avLst/>
          </a:prstGeom>
          <a:noFill/>
        </p:spPr>
        <p:txBody>
          <a:bodyPr wrap="square" rtlCol="0">
            <a:spAutoFit/>
          </a:bodyPr>
          <a:lstStyle/>
          <a:p>
            <a:r>
              <a:rPr lang="ja-JP" altLang="en-US" sz="2400" b="1" dirty="0">
                <a:solidFill>
                  <a:srgbClr val="FF0000"/>
                </a:solidFill>
              </a:rPr>
              <a:t>ファインチューニング</a:t>
            </a:r>
            <a:endParaRPr lang="en-US" altLang="ja-JP" sz="2400" b="1" dirty="0">
              <a:solidFill>
                <a:srgbClr val="FF0000"/>
              </a:solidFill>
            </a:endParaRPr>
          </a:p>
          <a:p>
            <a:endParaRPr lang="en-US" altLang="ja-JP" sz="2400" dirty="0"/>
          </a:p>
          <a:p>
            <a:r>
              <a:rPr lang="ja-JP" altLang="en-US" sz="2400" dirty="0"/>
              <a:t>学習済みのモデルの一部と、新たに追加したモデルの一部を活用して微調整を行うというもの。</a:t>
            </a:r>
            <a:endParaRPr lang="en-US" altLang="ja-JP" sz="2400" dirty="0"/>
          </a:p>
        </p:txBody>
      </p:sp>
      <p:sp>
        <p:nvSpPr>
          <p:cNvPr id="2" name="楕円 1">
            <a:extLst>
              <a:ext uri="{FF2B5EF4-FFF2-40B4-BE49-F238E27FC236}">
                <a16:creationId xmlns:a16="http://schemas.microsoft.com/office/drawing/2014/main" id="{155D26D8-D4CF-8328-4FD0-4DF35649E0F0}"/>
              </a:ext>
            </a:extLst>
          </p:cNvPr>
          <p:cNvSpPr/>
          <p:nvPr/>
        </p:nvSpPr>
        <p:spPr>
          <a:xfrm>
            <a:off x="2412416" y="3248844"/>
            <a:ext cx="743578" cy="6732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1370EED-37F0-80AE-EDC3-7EE96919CFB8}"/>
              </a:ext>
            </a:extLst>
          </p:cNvPr>
          <p:cNvSpPr/>
          <p:nvPr/>
        </p:nvSpPr>
        <p:spPr>
          <a:xfrm>
            <a:off x="2412416" y="4078517"/>
            <a:ext cx="743578" cy="6732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EB5C99A8-6990-A4CB-4057-83EF56DA692C}"/>
              </a:ext>
            </a:extLst>
          </p:cNvPr>
          <p:cNvSpPr/>
          <p:nvPr/>
        </p:nvSpPr>
        <p:spPr>
          <a:xfrm>
            <a:off x="3629941" y="2864837"/>
            <a:ext cx="743578" cy="673239"/>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8DC0B55F-1215-BF86-945B-4560CE1D9119}"/>
              </a:ext>
            </a:extLst>
          </p:cNvPr>
          <p:cNvSpPr/>
          <p:nvPr/>
        </p:nvSpPr>
        <p:spPr>
          <a:xfrm>
            <a:off x="3629941" y="3717801"/>
            <a:ext cx="743578" cy="673239"/>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45407C79-0C64-4093-0527-48489E77DD9D}"/>
              </a:ext>
            </a:extLst>
          </p:cNvPr>
          <p:cNvSpPr/>
          <p:nvPr/>
        </p:nvSpPr>
        <p:spPr>
          <a:xfrm>
            <a:off x="3629941" y="4626152"/>
            <a:ext cx="743578" cy="673239"/>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1560A0B0-E2A6-99A0-34BD-41EDA0BA5C6C}"/>
              </a:ext>
            </a:extLst>
          </p:cNvPr>
          <p:cNvSpPr/>
          <p:nvPr/>
        </p:nvSpPr>
        <p:spPr>
          <a:xfrm>
            <a:off x="4767079" y="2864837"/>
            <a:ext cx="743578" cy="673239"/>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8CE52410-CBC5-3E1B-D750-5BA9BF82DD2B}"/>
              </a:ext>
            </a:extLst>
          </p:cNvPr>
          <p:cNvSpPr/>
          <p:nvPr/>
        </p:nvSpPr>
        <p:spPr>
          <a:xfrm>
            <a:off x="4767079" y="3717801"/>
            <a:ext cx="743578" cy="673239"/>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EEFB09C4-75D9-3FBC-9207-F27A1222E049}"/>
              </a:ext>
            </a:extLst>
          </p:cNvPr>
          <p:cNvSpPr/>
          <p:nvPr/>
        </p:nvSpPr>
        <p:spPr>
          <a:xfrm>
            <a:off x="4767079" y="4626152"/>
            <a:ext cx="743578" cy="673239"/>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06DACE85-0B83-E686-09B9-6078D50C504A}"/>
              </a:ext>
            </a:extLst>
          </p:cNvPr>
          <p:cNvSpPr/>
          <p:nvPr/>
        </p:nvSpPr>
        <p:spPr>
          <a:xfrm>
            <a:off x="5904217" y="2868837"/>
            <a:ext cx="743578" cy="67323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088DE88D-E8C8-3C0A-F713-FA7831705E9E}"/>
              </a:ext>
            </a:extLst>
          </p:cNvPr>
          <p:cNvSpPr/>
          <p:nvPr/>
        </p:nvSpPr>
        <p:spPr>
          <a:xfrm>
            <a:off x="5904217" y="3721801"/>
            <a:ext cx="743578" cy="67323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A89F64C4-C1B1-780C-04F5-F1725DBDAFAC}"/>
              </a:ext>
            </a:extLst>
          </p:cNvPr>
          <p:cNvSpPr/>
          <p:nvPr/>
        </p:nvSpPr>
        <p:spPr>
          <a:xfrm>
            <a:off x="5904217" y="4630152"/>
            <a:ext cx="743578" cy="67323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91A8368B-6CE4-B15C-8B48-70DE071426F9}"/>
              </a:ext>
            </a:extLst>
          </p:cNvPr>
          <p:cNvSpPr/>
          <p:nvPr/>
        </p:nvSpPr>
        <p:spPr>
          <a:xfrm>
            <a:off x="7041355" y="3248843"/>
            <a:ext cx="743578" cy="67323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ja-JP" altLang="en-US" dirty="0"/>
          </a:p>
        </p:txBody>
      </p:sp>
      <p:sp>
        <p:nvSpPr>
          <p:cNvPr id="23" name="楕円 22">
            <a:extLst>
              <a:ext uri="{FF2B5EF4-FFF2-40B4-BE49-F238E27FC236}">
                <a16:creationId xmlns:a16="http://schemas.microsoft.com/office/drawing/2014/main" id="{37F7B536-75D2-FCAB-2AAB-92E97834A457}"/>
              </a:ext>
            </a:extLst>
          </p:cNvPr>
          <p:cNvSpPr/>
          <p:nvPr/>
        </p:nvSpPr>
        <p:spPr>
          <a:xfrm>
            <a:off x="7041355" y="4078516"/>
            <a:ext cx="743578" cy="67323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ja-JP" altLang="en-US"/>
          </a:p>
        </p:txBody>
      </p:sp>
      <p:cxnSp>
        <p:nvCxnSpPr>
          <p:cNvPr id="24" name="直線矢印コネクタ 23">
            <a:extLst>
              <a:ext uri="{FF2B5EF4-FFF2-40B4-BE49-F238E27FC236}">
                <a16:creationId xmlns:a16="http://schemas.microsoft.com/office/drawing/2014/main" id="{453CB11A-67AA-BC04-1A3E-75049F778728}"/>
              </a:ext>
            </a:extLst>
          </p:cNvPr>
          <p:cNvCxnSpPr>
            <a:stCxn id="2" idx="6"/>
            <a:endCxn id="6" idx="2"/>
          </p:cNvCxnSpPr>
          <p:nvPr/>
        </p:nvCxnSpPr>
        <p:spPr>
          <a:xfrm flipV="1">
            <a:off x="3155994" y="3201457"/>
            <a:ext cx="473947" cy="384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739D29B6-9E25-D902-EAF5-77A3477D95E3}"/>
              </a:ext>
            </a:extLst>
          </p:cNvPr>
          <p:cNvCxnSpPr>
            <a:cxnSpLocks/>
            <a:stCxn id="2" idx="6"/>
            <a:endCxn id="9" idx="2"/>
          </p:cNvCxnSpPr>
          <p:nvPr/>
        </p:nvCxnSpPr>
        <p:spPr>
          <a:xfrm>
            <a:off x="3155994" y="3585464"/>
            <a:ext cx="473947" cy="4689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376436D6-90DB-D60C-C0D2-26E3ABF40065}"/>
              </a:ext>
            </a:extLst>
          </p:cNvPr>
          <p:cNvCxnSpPr>
            <a:cxnSpLocks/>
            <a:stCxn id="5" idx="6"/>
            <a:endCxn id="9" idx="2"/>
          </p:cNvCxnSpPr>
          <p:nvPr/>
        </p:nvCxnSpPr>
        <p:spPr>
          <a:xfrm flipV="1">
            <a:off x="3155994" y="4054421"/>
            <a:ext cx="473947" cy="360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E4924471-7831-F06F-AFF9-B4A6D9E68396}"/>
              </a:ext>
            </a:extLst>
          </p:cNvPr>
          <p:cNvCxnSpPr>
            <a:cxnSpLocks/>
            <a:stCxn id="5" idx="6"/>
            <a:endCxn id="10" idx="2"/>
          </p:cNvCxnSpPr>
          <p:nvPr/>
        </p:nvCxnSpPr>
        <p:spPr>
          <a:xfrm>
            <a:off x="3155994" y="4415137"/>
            <a:ext cx="473947" cy="547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6EA7B6C3-C070-61AE-E65C-96221F588A71}"/>
              </a:ext>
            </a:extLst>
          </p:cNvPr>
          <p:cNvCxnSpPr>
            <a:cxnSpLocks/>
            <a:stCxn id="5" idx="6"/>
            <a:endCxn id="6" idx="2"/>
          </p:cNvCxnSpPr>
          <p:nvPr/>
        </p:nvCxnSpPr>
        <p:spPr>
          <a:xfrm flipV="1">
            <a:off x="3155994" y="3201457"/>
            <a:ext cx="473947" cy="1213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76049883-D2D1-F912-28B8-C2C62C188634}"/>
              </a:ext>
            </a:extLst>
          </p:cNvPr>
          <p:cNvCxnSpPr>
            <a:cxnSpLocks/>
            <a:stCxn id="2" idx="6"/>
            <a:endCxn id="10" idx="2"/>
          </p:cNvCxnSpPr>
          <p:nvPr/>
        </p:nvCxnSpPr>
        <p:spPr>
          <a:xfrm>
            <a:off x="3155994" y="3585464"/>
            <a:ext cx="473947" cy="1377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1F9795A8-5204-51F0-C5B0-0C9FDF7AA602}"/>
              </a:ext>
            </a:extLst>
          </p:cNvPr>
          <p:cNvSpPr txBox="1"/>
          <p:nvPr/>
        </p:nvSpPr>
        <p:spPr>
          <a:xfrm>
            <a:off x="4960572" y="5607557"/>
            <a:ext cx="4905143" cy="646331"/>
          </a:xfrm>
          <a:prstGeom prst="rect">
            <a:avLst/>
          </a:prstGeom>
          <a:noFill/>
        </p:spPr>
        <p:txBody>
          <a:bodyPr wrap="square">
            <a:spAutoFit/>
          </a:bodyPr>
          <a:lstStyle/>
          <a:p>
            <a:pPr algn="ctr"/>
            <a:r>
              <a:rPr lang="ja-JP" altLang="en-US" b="1" dirty="0">
                <a:solidFill>
                  <a:srgbClr val="0070C0"/>
                </a:solidFill>
                <a:latin typeface="Noto Sans JP"/>
              </a:rPr>
              <a:t>ファインチューニング</a:t>
            </a:r>
            <a:endParaRPr lang="en-US" altLang="ja-JP" b="1" dirty="0">
              <a:solidFill>
                <a:srgbClr val="0070C0"/>
              </a:solidFill>
              <a:latin typeface="Noto Sans JP"/>
            </a:endParaRPr>
          </a:p>
          <a:p>
            <a:pPr algn="ctr"/>
            <a:r>
              <a:rPr lang="ja-JP" altLang="en-US" b="1" dirty="0">
                <a:solidFill>
                  <a:srgbClr val="0070C0"/>
                </a:solidFill>
                <a:latin typeface="Noto Sans JP"/>
              </a:rPr>
              <a:t>（訓練済みのパラメータも含めて微調整）</a:t>
            </a:r>
            <a:endParaRPr lang="ja-JP" altLang="en-US" b="1" dirty="0">
              <a:solidFill>
                <a:srgbClr val="0070C0"/>
              </a:solidFill>
            </a:endParaRPr>
          </a:p>
        </p:txBody>
      </p:sp>
      <p:cxnSp>
        <p:nvCxnSpPr>
          <p:cNvPr id="34" name="直線矢印コネクタ 33">
            <a:extLst>
              <a:ext uri="{FF2B5EF4-FFF2-40B4-BE49-F238E27FC236}">
                <a16:creationId xmlns:a16="http://schemas.microsoft.com/office/drawing/2014/main" id="{66D50D08-2521-37EF-2F00-C706D7005B04}"/>
              </a:ext>
            </a:extLst>
          </p:cNvPr>
          <p:cNvCxnSpPr>
            <a:cxnSpLocks/>
            <a:stCxn id="9" idx="6"/>
            <a:endCxn id="11" idx="2"/>
          </p:cNvCxnSpPr>
          <p:nvPr/>
        </p:nvCxnSpPr>
        <p:spPr>
          <a:xfrm flipV="1">
            <a:off x="4373519" y="3201457"/>
            <a:ext cx="393560" cy="852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650B7482-B05D-E37A-A93C-BCA409B69AD0}"/>
              </a:ext>
            </a:extLst>
          </p:cNvPr>
          <p:cNvCxnSpPr>
            <a:cxnSpLocks/>
            <a:stCxn id="9" idx="6"/>
            <a:endCxn id="15" idx="2"/>
          </p:cNvCxnSpPr>
          <p:nvPr/>
        </p:nvCxnSpPr>
        <p:spPr>
          <a:xfrm>
            <a:off x="4373519" y="4054421"/>
            <a:ext cx="3935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1D1E1A65-B1CF-546A-F0B6-A676F2967A0D}"/>
              </a:ext>
            </a:extLst>
          </p:cNvPr>
          <p:cNvCxnSpPr>
            <a:cxnSpLocks/>
            <a:stCxn id="6" idx="6"/>
            <a:endCxn id="11" idx="2"/>
          </p:cNvCxnSpPr>
          <p:nvPr/>
        </p:nvCxnSpPr>
        <p:spPr>
          <a:xfrm>
            <a:off x="4373519" y="3201457"/>
            <a:ext cx="3935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FA2251BC-A673-7415-33D3-B54E23161575}"/>
              </a:ext>
            </a:extLst>
          </p:cNvPr>
          <p:cNvCxnSpPr>
            <a:cxnSpLocks/>
            <a:stCxn id="6" idx="6"/>
            <a:endCxn id="15" idx="2"/>
          </p:cNvCxnSpPr>
          <p:nvPr/>
        </p:nvCxnSpPr>
        <p:spPr>
          <a:xfrm>
            <a:off x="4373519" y="3201457"/>
            <a:ext cx="393560" cy="852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9D3FB89E-B2A9-A817-D38B-A23583281684}"/>
              </a:ext>
            </a:extLst>
          </p:cNvPr>
          <p:cNvCxnSpPr>
            <a:cxnSpLocks/>
            <a:stCxn id="6" idx="6"/>
            <a:endCxn id="18" idx="2"/>
          </p:cNvCxnSpPr>
          <p:nvPr/>
        </p:nvCxnSpPr>
        <p:spPr>
          <a:xfrm>
            <a:off x="4373519" y="3201457"/>
            <a:ext cx="393560" cy="1761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661D707C-FD7E-30D9-793F-0B02B68F282D}"/>
              </a:ext>
            </a:extLst>
          </p:cNvPr>
          <p:cNvCxnSpPr>
            <a:cxnSpLocks/>
            <a:stCxn id="10" idx="6"/>
            <a:endCxn id="18" idx="2"/>
          </p:cNvCxnSpPr>
          <p:nvPr/>
        </p:nvCxnSpPr>
        <p:spPr>
          <a:xfrm>
            <a:off x="4373519" y="4962772"/>
            <a:ext cx="3935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F6CB65FF-6E5C-2A93-DA76-16481FCA5E40}"/>
              </a:ext>
            </a:extLst>
          </p:cNvPr>
          <p:cNvCxnSpPr>
            <a:cxnSpLocks/>
            <a:stCxn id="10" idx="6"/>
            <a:endCxn id="15" idx="2"/>
          </p:cNvCxnSpPr>
          <p:nvPr/>
        </p:nvCxnSpPr>
        <p:spPr>
          <a:xfrm flipV="1">
            <a:off x="4373519" y="4054421"/>
            <a:ext cx="393560" cy="908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1D78A257-1D87-1798-2F30-F70863B38EA3}"/>
              </a:ext>
            </a:extLst>
          </p:cNvPr>
          <p:cNvCxnSpPr>
            <a:cxnSpLocks/>
            <a:stCxn id="9" idx="6"/>
            <a:endCxn id="18" idx="2"/>
          </p:cNvCxnSpPr>
          <p:nvPr/>
        </p:nvCxnSpPr>
        <p:spPr>
          <a:xfrm>
            <a:off x="4373519" y="4054421"/>
            <a:ext cx="393560" cy="908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2F3F4649-9659-E5FF-F583-FC1DCCDDC72D}"/>
              </a:ext>
            </a:extLst>
          </p:cNvPr>
          <p:cNvCxnSpPr>
            <a:cxnSpLocks/>
            <a:stCxn id="10" idx="6"/>
            <a:endCxn id="11" idx="2"/>
          </p:cNvCxnSpPr>
          <p:nvPr/>
        </p:nvCxnSpPr>
        <p:spPr>
          <a:xfrm flipV="1">
            <a:off x="4373519" y="3201457"/>
            <a:ext cx="393560" cy="1761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B0276486-1586-0CCD-B1EA-47F3A1B0201E}"/>
              </a:ext>
            </a:extLst>
          </p:cNvPr>
          <p:cNvCxnSpPr>
            <a:cxnSpLocks/>
            <a:stCxn id="15" idx="6"/>
            <a:endCxn id="19" idx="2"/>
          </p:cNvCxnSpPr>
          <p:nvPr/>
        </p:nvCxnSpPr>
        <p:spPr>
          <a:xfrm flipV="1">
            <a:off x="5510657" y="3205457"/>
            <a:ext cx="393560" cy="848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F4DC9CAF-38A5-C5F1-9A3A-F73DC7798B56}"/>
              </a:ext>
            </a:extLst>
          </p:cNvPr>
          <p:cNvCxnSpPr>
            <a:cxnSpLocks/>
            <a:stCxn id="11" idx="6"/>
            <a:endCxn id="19" idx="2"/>
          </p:cNvCxnSpPr>
          <p:nvPr/>
        </p:nvCxnSpPr>
        <p:spPr>
          <a:xfrm>
            <a:off x="5510657" y="3201457"/>
            <a:ext cx="393560" cy="4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6B38758A-CC58-7EBF-11EA-C2A9C8C68666}"/>
              </a:ext>
            </a:extLst>
          </p:cNvPr>
          <p:cNvCxnSpPr>
            <a:cxnSpLocks/>
            <a:stCxn id="18" idx="6"/>
            <a:endCxn id="19" idx="2"/>
          </p:cNvCxnSpPr>
          <p:nvPr/>
        </p:nvCxnSpPr>
        <p:spPr>
          <a:xfrm flipV="1">
            <a:off x="5510657" y="3205457"/>
            <a:ext cx="393560" cy="1757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94BB199E-CC6A-B227-02C7-EBDF8D2D81D4}"/>
              </a:ext>
            </a:extLst>
          </p:cNvPr>
          <p:cNvCxnSpPr>
            <a:cxnSpLocks/>
            <a:stCxn id="11" idx="6"/>
            <a:endCxn id="20" idx="2"/>
          </p:cNvCxnSpPr>
          <p:nvPr/>
        </p:nvCxnSpPr>
        <p:spPr>
          <a:xfrm>
            <a:off x="5510657" y="3201457"/>
            <a:ext cx="393560" cy="856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11A8D761-240F-2779-92B2-DC2CE0DCA5A2}"/>
              </a:ext>
            </a:extLst>
          </p:cNvPr>
          <p:cNvCxnSpPr>
            <a:cxnSpLocks/>
            <a:stCxn id="11" idx="6"/>
            <a:endCxn id="21" idx="2"/>
          </p:cNvCxnSpPr>
          <p:nvPr/>
        </p:nvCxnSpPr>
        <p:spPr>
          <a:xfrm>
            <a:off x="5510657" y="3201457"/>
            <a:ext cx="393560" cy="1765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7FA0AEEF-7074-4E1B-7E89-00E0A7603B81}"/>
              </a:ext>
            </a:extLst>
          </p:cNvPr>
          <p:cNvCxnSpPr>
            <a:cxnSpLocks/>
            <a:stCxn id="15" idx="6"/>
            <a:endCxn id="20" idx="2"/>
          </p:cNvCxnSpPr>
          <p:nvPr/>
        </p:nvCxnSpPr>
        <p:spPr>
          <a:xfrm>
            <a:off x="5510657" y="4054421"/>
            <a:ext cx="393560" cy="4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C4A1A9BD-57F4-D1A4-CB94-F30CE009E7E5}"/>
              </a:ext>
            </a:extLst>
          </p:cNvPr>
          <p:cNvCxnSpPr>
            <a:cxnSpLocks/>
            <a:stCxn id="18" idx="6"/>
            <a:endCxn id="21" idx="2"/>
          </p:cNvCxnSpPr>
          <p:nvPr/>
        </p:nvCxnSpPr>
        <p:spPr>
          <a:xfrm>
            <a:off x="5510657" y="4962772"/>
            <a:ext cx="393560" cy="4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F0A3F700-EE8C-0E17-979B-111EFA26FB38}"/>
              </a:ext>
            </a:extLst>
          </p:cNvPr>
          <p:cNvCxnSpPr>
            <a:cxnSpLocks/>
            <a:stCxn id="18" idx="6"/>
            <a:endCxn id="20" idx="2"/>
          </p:cNvCxnSpPr>
          <p:nvPr/>
        </p:nvCxnSpPr>
        <p:spPr>
          <a:xfrm flipV="1">
            <a:off x="5510657" y="4058421"/>
            <a:ext cx="393560" cy="904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D392DED3-0BB1-C177-63D4-E27A116E359A}"/>
              </a:ext>
            </a:extLst>
          </p:cNvPr>
          <p:cNvCxnSpPr>
            <a:cxnSpLocks/>
            <a:stCxn id="15" idx="6"/>
            <a:endCxn id="21" idx="2"/>
          </p:cNvCxnSpPr>
          <p:nvPr/>
        </p:nvCxnSpPr>
        <p:spPr>
          <a:xfrm>
            <a:off x="5510657" y="4054421"/>
            <a:ext cx="393560" cy="912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A56F8F3E-C953-226F-A74F-011D36FC1C8D}"/>
              </a:ext>
            </a:extLst>
          </p:cNvPr>
          <p:cNvCxnSpPr>
            <a:cxnSpLocks/>
            <a:stCxn id="21" idx="6"/>
            <a:endCxn id="23" idx="2"/>
          </p:cNvCxnSpPr>
          <p:nvPr/>
        </p:nvCxnSpPr>
        <p:spPr>
          <a:xfrm flipV="1">
            <a:off x="6647795" y="4415136"/>
            <a:ext cx="393560" cy="5516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69FA637C-94A1-AA9C-E532-B22AB259483B}"/>
              </a:ext>
            </a:extLst>
          </p:cNvPr>
          <p:cNvCxnSpPr>
            <a:cxnSpLocks/>
            <a:stCxn id="21" idx="6"/>
            <a:endCxn id="22" idx="2"/>
          </p:cNvCxnSpPr>
          <p:nvPr/>
        </p:nvCxnSpPr>
        <p:spPr>
          <a:xfrm flipV="1">
            <a:off x="6647795" y="3585463"/>
            <a:ext cx="393560" cy="13813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663F8A44-C797-8C93-B789-D0396F3F7437}"/>
              </a:ext>
            </a:extLst>
          </p:cNvPr>
          <p:cNvCxnSpPr>
            <a:cxnSpLocks/>
            <a:stCxn id="20" idx="6"/>
            <a:endCxn id="23" idx="2"/>
          </p:cNvCxnSpPr>
          <p:nvPr/>
        </p:nvCxnSpPr>
        <p:spPr>
          <a:xfrm>
            <a:off x="6647795" y="4058421"/>
            <a:ext cx="393560" cy="356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FC2FC788-301E-3719-3793-0CCEAE49D2EC}"/>
              </a:ext>
            </a:extLst>
          </p:cNvPr>
          <p:cNvCxnSpPr>
            <a:cxnSpLocks/>
            <a:stCxn id="20" idx="6"/>
            <a:endCxn id="22" idx="2"/>
          </p:cNvCxnSpPr>
          <p:nvPr/>
        </p:nvCxnSpPr>
        <p:spPr>
          <a:xfrm flipV="1">
            <a:off x="6647795" y="3585463"/>
            <a:ext cx="393560" cy="472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49F28878-BFC7-58B5-E80D-78FE3D205A4B}"/>
              </a:ext>
            </a:extLst>
          </p:cNvPr>
          <p:cNvCxnSpPr>
            <a:cxnSpLocks/>
            <a:stCxn id="19" idx="6"/>
            <a:endCxn id="22" idx="2"/>
          </p:cNvCxnSpPr>
          <p:nvPr/>
        </p:nvCxnSpPr>
        <p:spPr>
          <a:xfrm>
            <a:off x="6647795" y="3205457"/>
            <a:ext cx="393560" cy="380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579ABD94-45CC-2211-91C8-00AD073FCD16}"/>
              </a:ext>
            </a:extLst>
          </p:cNvPr>
          <p:cNvCxnSpPr>
            <a:cxnSpLocks/>
            <a:stCxn id="19" idx="6"/>
            <a:endCxn id="23" idx="2"/>
          </p:cNvCxnSpPr>
          <p:nvPr/>
        </p:nvCxnSpPr>
        <p:spPr>
          <a:xfrm>
            <a:off x="6647795" y="3205457"/>
            <a:ext cx="393560" cy="1209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楕円 57">
            <a:extLst>
              <a:ext uri="{FF2B5EF4-FFF2-40B4-BE49-F238E27FC236}">
                <a16:creationId xmlns:a16="http://schemas.microsoft.com/office/drawing/2014/main" id="{A7C1043D-33B8-6865-18EF-55A391B35A77}"/>
              </a:ext>
            </a:extLst>
          </p:cNvPr>
          <p:cNvSpPr/>
          <p:nvPr/>
        </p:nvSpPr>
        <p:spPr>
          <a:xfrm>
            <a:off x="8028642" y="3248843"/>
            <a:ext cx="743578" cy="67323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ja-JP" altLang="en-US" dirty="0"/>
          </a:p>
        </p:txBody>
      </p:sp>
      <p:sp>
        <p:nvSpPr>
          <p:cNvPr id="59" name="楕円 58">
            <a:extLst>
              <a:ext uri="{FF2B5EF4-FFF2-40B4-BE49-F238E27FC236}">
                <a16:creationId xmlns:a16="http://schemas.microsoft.com/office/drawing/2014/main" id="{9470AF02-ADF9-DF08-AF64-D446969B24C2}"/>
              </a:ext>
            </a:extLst>
          </p:cNvPr>
          <p:cNvSpPr/>
          <p:nvPr/>
        </p:nvSpPr>
        <p:spPr>
          <a:xfrm>
            <a:off x="8028642" y="4078516"/>
            <a:ext cx="743578" cy="67323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ja-JP" altLang="en-US"/>
          </a:p>
        </p:txBody>
      </p:sp>
      <p:cxnSp>
        <p:nvCxnSpPr>
          <p:cNvPr id="60" name="直線矢印コネクタ 59">
            <a:extLst>
              <a:ext uri="{FF2B5EF4-FFF2-40B4-BE49-F238E27FC236}">
                <a16:creationId xmlns:a16="http://schemas.microsoft.com/office/drawing/2014/main" id="{AC752E41-5B02-43D8-92AA-DAA023E0BB49}"/>
              </a:ext>
            </a:extLst>
          </p:cNvPr>
          <p:cNvCxnSpPr>
            <a:cxnSpLocks/>
            <a:stCxn id="22" idx="6"/>
            <a:endCxn id="58" idx="2"/>
          </p:cNvCxnSpPr>
          <p:nvPr/>
        </p:nvCxnSpPr>
        <p:spPr>
          <a:xfrm>
            <a:off x="7784933" y="3585463"/>
            <a:ext cx="2437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32D79E4D-35E1-31E4-3229-BA0EDFD5B542}"/>
              </a:ext>
            </a:extLst>
          </p:cNvPr>
          <p:cNvCxnSpPr>
            <a:cxnSpLocks/>
            <a:stCxn id="22" idx="6"/>
            <a:endCxn id="59" idx="2"/>
          </p:cNvCxnSpPr>
          <p:nvPr/>
        </p:nvCxnSpPr>
        <p:spPr>
          <a:xfrm>
            <a:off x="7784933" y="3585463"/>
            <a:ext cx="243709" cy="829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A45F38B6-567F-1710-0064-602B8E620ADA}"/>
              </a:ext>
            </a:extLst>
          </p:cNvPr>
          <p:cNvCxnSpPr>
            <a:cxnSpLocks/>
            <a:stCxn id="23" idx="6"/>
            <a:endCxn id="58" idx="2"/>
          </p:cNvCxnSpPr>
          <p:nvPr/>
        </p:nvCxnSpPr>
        <p:spPr>
          <a:xfrm flipV="1">
            <a:off x="7784933" y="3585463"/>
            <a:ext cx="243709" cy="829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9CAF2BAD-CD7A-24BF-1337-F12B3D0AFD7C}"/>
              </a:ext>
            </a:extLst>
          </p:cNvPr>
          <p:cNvCxnSpPr>
            <a:cxnSpLocks/>
            <a:stCxn id="23" idx="6"/>
            <a:endCxn id="59" idx="2"/>
          </p:cNvCxnSpPr>
          <p:nvPr/>
        </p:nvCxnSpPr>
        <p:spPr>
          <a:xfrm>
            <a:off x="7784933" y="4415136"/>
            <a:ext cx="2437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左中かっこ 73">
            <a:extLst>
              <a:ext uri="{FF2B5EF4-FFF2-40B4-BE49-F238E27FC236}">
                <a16:creationId xmlns:a16="http://schemas.microsoft.com/office/drawing/2014/main" id="{5E5C5B46-2CC4-A2CF-CB57-739075905352}"/>
              </a:ext>
            </a:extLst>
          </p:cNvPr>
          <p:cNvSpPr/>
          <p:nvPr/>
        </p:nvSpPr>
        <p:spPr>
          <a:xfrm rot="5400000" flipH="1">
            <a:off x="7141769" y="3946355"/>
            <a:ext cx="293134" cy="296776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75" name="Picture 4">
            <a:extLst>
              <a:ext uri="{FF2B5EF4-FFF2-40B4-BE49-F238E27FC236}">
                <a16:creationId xmlns:a16="http://schemas.microsoft.com/office/drawing/2014/main" id="{22985669-3684-3824-028C-EAFC65744E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5854" y="4826510"/>
            <a:ext cx="851624" cy="945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7561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934496" y="1181312"/>
            <a:ext cx="10323008" cy="1200329"/>
          </a:xfrm>
          <a:prstGeom prst="rect">
            <a:avLst/>
          </a:prstGeom>
          <a:noFill/>
        </p:spPr>
        <p:txBody>
          <a:bodyPr wrap="square" rtlCol="0">
            <a:spAutoFit/>
          </a:bodyPr>
          <a:lstStyle/>
          <a:p>
            <a:r>
              <a:rPr lang="ja-JP" altLang="en-US" sz="2400" b="1" dirty="0">
                <a:solidFill>
                  <a:srgbClr val="FF0000"/>
                </a:solidFill>
              </a:rPr>
              <a:t>転移学習</a:t>
            </a:r>
            <a:endParaRPr lang="en-US" altLang="ja-JP" sz="2400" b="1" dirty="0">
              <a:solidFill>
                <a:srgbClr val="FF0000"/>
              </a:solidFill>
            </a:endParaRPr>
          </a:p>
          <a:p>
            <a:endParaRPr lang="en-US" altLang="ja-JP" sz="2400" dirty="0"/>
          </a:p>
          <a:p>
            <a:r>
              <a:rPr lang="ja-JP" altLang="en-US" sz="2400" dirty="0"/>
              <a:t>別のタスクで学習された知識を、別の領域の学習に適用させる技術のこと。</a:t>
            </a:r>
            <a:endParaRPr lang="en-US" altLang="ja-JP" sz="2400" dirty="0"/>
          </a:p>
        </p:txBody>
      </p:sp>
      <p:sp>
        <p:nvSpPr>
          <p:cNvPr id="2" name="楕円 1">
            <a:extLst>
              <a:ext uri="{FF2B5EF4-FFF2-40B4-BE49-F238E27FC236}">
                <a16:creationId xmlns:a16="http://schemas.microsoft.com/office/drawing/2014/main" id="{155D26D8-D4CF-8328-4FD0-4DF35649E0F0}"/>
              </a:ext>
            </a:extLst>
          </p:cNvPr>
          <p:cNvSpPr/>
          <p:nvPr/>
        </p:nvSpPr>
        <p:spPr>
          <a:xfrm>
            <a:off x="2412416" y="3248844"/>
            <a:ext cx="743578" cy="6732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1370EED-37F0-80AE-EDC3-7EE96919CFB8}"/>
              </a:ext>
            </a:extLst>
          </p:cNvPr>
          <p:cNvSpPr/>
          <p:nvPr/>
        </p:nvSpPr>
        <p:spPr>
          <a:xfrm>
            <a:off x="2412416" y="4078517"/>
            <a:ext cx="743578" cy="6732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EB5C99A8-6990-A4CB-4057-83EF56DA692C}"/>
              </a:ext>
            </a:extLst>
          </p:cNvPr>
          <p:cNvSpPr/>
          <p:nvPr/>
        </p:nvSpPr>
        <p:spPr>
          <a:xfrm>
            <a:off x="3629941" y="2864837"/>
            <a:ext cx="743578" cy="673239"/>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8DC0B55F-1215-BF86-945B-4560CE1D9119}"/>
              </a:ext>
            </a:extLst>
          </p:cNvPr>
          <p:cNvSpPr/>
          <p:nvPr/>
        </p:nvSpPr>
        <p:spPr>
          <a:xfrm>
            <a:off x="3629941" y="3717801"/>
            <a:ext cx="743578" cy="673239"/>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45407C79-0C64-4093-0527-48489E77DD9D}"/>
              </a:ext>
            </a:extLst>
          </p:cNvPr>
          <p:cNvSpPr/>
          <p:nvPr/>
        </p:nvSpPr>
        <p:spPr>
          <a:xfrm>
            <a:off x="3629941" y="4626152"/>
            <a:ext cx="743578" cy="673239"/>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11" name="楕円 10">
            <a:extLst>
              <a:ext uri="{FF2B5EF4-FFF2-40B4-BE49-F238E27FC236}">
                <a16:creationId xmlns:a16="http://schemas.microsoft.com/office/drawing/2014/main" id="{1560A0B0-E2A6-99A0-34BD-41EDA0BA5C6C}"/>
              </a:ext>
            </a:extLst>
          </p:cNvPr>
          <p:cNvSpPr/>
          <p:nvPr/>
        </p:nvSpPr>
        <p:spPr>
          <a:xfrm>
            <a:off x="4767079" y="2864837"/>
            <a:ext cx="743578" cy="673239"/>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15" name="楕円 14">
            <a:extLst>
              <a:ext uri="{FF2B5EF4-FFF2-40B4-BE49-F238E27FC236}">
                <a16:creationId xmlns:a16="http://schemas.microsoft.com/office/drawing/2014/main" id="{8CE52410-CBC5-3E1B-D750-5BA9BF82DD2B}"/>
              </a:ext>
            </a:extLst>
          </p:cNvPr>
          <p:cNvSpPr/>
          <p:nvPr/>
        </p:nvSpPr>
        <p:spPr>
          <a:xfrm>
            <a:off x="4767079" y="3717801"/>
            <a:ext cx="743578" cy="673239"/>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EEFB09C4-75D9-3FBC-9207-F27A1222E049}"/>
              </a:ext>
            </a:extLst>
          </p:cNvPr>
          <p:cNvSpPr/>
          <p:nvPr/>
        </p:nvSpPr>
        <p:spPr>
          <a:xfrm>
            <a:off x="4767079" y="4626152"/>
            <a:ext cx="743578" cy="673239"/>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06DACE85-0B83-E686-09B9-6078D50C504A}"/>
              </a:ext>
            </a:extLst>
          </p:cNvPr>
          <p:cNvSpPr/>
          <p:nvPr/>
        </p:nvSpPr>
        <p:spPr>
          <a:xfrm>
            <a:off x="5904217" y="2868837"/>
            <a:ext cx="743578" cy="673239"/>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088DE88D-E8C8-3C0A-F713-FA7831705E9E}"/>
              </a:ext>
            </a:extLst>
          </p:cNvPr>
          <p:cNvSpPr/>
          <p:nvPr/>
        </p:nvSpPr>
        <p:spPr>
          <a:xfrm>
            <a:off x="5904217" y="3721801"/>
            <a:ext cx="743578" cy="673239"/>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A89F64C4-C1B1-780C-04F5-F1725DBDAFAC}"/>
              </a:ext>
            </a:extLst>
          </p:cNvPr>
          <p:cNvSpPr/>
          <p:nvPr/>
        </p:nvSpPr>
        <p:spPr>
          <a:xfrm>
            <a:off x="5904217" y="4630152"/>
            <a:ext cx="743578" cy="673239"/>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sp>
        <p:nvSpPr>
          <p:cNvPr id="22" name="楕円 21">
            <a:extLst>
              <a:ext uri="{FF2B5EF4-FFF2-40B4-BE49-F238E27FC236}">
                <a16:creationId xmlns:a16="http://schemas.microsoft.com/office/drawing/2014/main" id="{91A8368B-6CE4-B15C-8B48-70DE071426F9}"/>
              </a:ext>
            </a:extLst>
          </p:cNvPr>
          <p:cNvSpPr/>
          <p:nvPr/>
        </p:nvSpPr>
        <p:spPr>
          <a:xfrm>
            <a:off x="7041355" y="3248843"/>
            <a:ext cx="743578" cy="673239"/>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dirty="0"/>
          </a:p>
        </p:txBody>
      </p:sp>
      <p:sp>
        <p:nvSpPr>
          <p:cNvPr id="23" name="楕円 22">
            <a:extLst>
              <a:ext uri="{FF2B5EF4-FFF2-40B4-BE49-F238E27FC236}">
                <a16:creationId xmlns:a16="http://schemas.microsoft.com/office/drawing/2014/main" id="{37F7B536-75D2-FCAB-2AAB-92E97834A457}"/>
              </a:ext>
            </a:extLst>
          </p:cNvPr>
          <p:cNvSpPr/>
          <p:nvPr/>
        </p:nvSpPr>
        <p:spPr>
          <a:xfrm>
            <a:off x="7041355" y="4078516"/>
            <a:ext cx="743578" cy="673239"/>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kumimoji="1" lang="ja-JP" altLang="en-US"/>
          </a:p>
        </p:txBody>
      </p:sp>
      <p:cxnSp>
        <p:nvCxnSpPr>
          <p:cNvPr id="24" name="直線矢印コネクタ 23">
            <a:extLst>
              <a:ext uri="{FF2B5EF4-FFF2-40B4-BE49-F238E27FC236}">
                <a16:creationId xmlns:a16="http://schemas.microsoft.com/office/drawing/2014/main" id="{453CB11A-67AA-BC04-1A3E-75049F778728}"/>
              </a:ext>
            </a:extLst>
          </p:cNvPr>
          <p:cNvCxnSpPr>
            <a:stCxn id="2" idx="6"/>
            <a:endCxn id="6" idx="2"/>
          </p:cNvCxnSpPr>
          <p:nvPr/>
        </p:nvCxnSpPr>
        <p:spPr>
          <a:xfrm flipV="1">
            <a:off x="3155994" y="3201457"/>
            <a:ext cx="473947" cy="384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線矢印コネクタ 24">
            <a:extLst>
              <a:ext uri="{FF2B5EF4-FFF2-40B4-BE49-F238E27FC236}">
                <a16:creationId xmlns:a16="http://schemas.microsoft.com/office/drawing/2014/main" id="{739D29B6-9E25-D902-EAF5-77A3477D95E3}"/>
              </a:ext>
            </a:extLst>
          </p:cNvPr>
          <p:cNvCxnSpPr>
            <a:cxnSpLocks/>
            <a:stCxn id="2" idx="6"/>
            <a:endCxn id="9" idx="2"/>
          </p:cNvCxnSpPr>
          <p:nvPr/>
        </p:nvCxnSpPr>
        <p:spPr>
          <a:xfrm>
            <a:off x="3155994" y="3585464"/>
            <a:ext cx="473947" cy="4689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376436D6-90DB-D60C-C0D2-26E3ABF40065}"/>
              </a:ext>
            </a:extLst>
          </p:cNvPr>
          <p:cNvCxnSpPr>
            <a:cxnSpLocks/>
            <a:stCxn id="5" idx="6"/>
            <a:endCxn id="9" idx="2"/>
          </p:cNvCxnSpPr>
          <p:nvPr/>
        </p:nvCxnSpPr>
        <p:spPr>
          <a:xfrm flipV="1">
            <a:off x="3155994" y="4054421"/>
            <a:ext cx="473947" cy="3607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E4924471-7831-F06F-AFF9-B4A6D9E68396}"/>
              </a:ext>
            </a:extLst>
          </p:cNvPr>
          <p:cNvCxnSpPr>
            <a:cxnSpLocks/>
            <a:stCxn id="5" idx="6"/>
            <a:endCxn id="10" idx="2"/>
          </p:cNvCxnSpPr>
          <p:nvPr/>
        </p:nvCxnSpPr>
        <p:spPr>
          <a:xfrm>
            <a:off x="3155994" y="4415137"/>
            <a:ext cx="473947" cy="5476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線矢印コネクタ 27">
            <a:extLst>
              <a:ext uri="{FF2B5EF4-FFF2-40B4-BE49-F238E27FC236}">
                <a16:creationId xmlns:a16="http://schemas.microsoft.com/office/drawing/2014/main" id="{6EA7B6C3-C070-61AE-E65C-96221F588A71}"/>
              </a:ext>
            </a:extLst>
          </p:cNvPr>
          <p:cNvCxnSpPr>
            <a:cxnSpLocks/>
            <a:stCxn id="5" idx="6"/>
            <a:endCxn id="6" idx="2"/>
          </p:cNvCxnSpPr>
          <p:nvPr/>
        </p:nvCxnSpPr>
        <p:spPr>
          <a:xfrm flipV="1">
            <a:off x="3155994" y="3201457"/>
            <a:ext cx="473947" cy="1213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76049883-D2D1-F912-28B8-C2C62C188634}"/>
              </a:ext>
            </a:extLst>
          </p:cNvPr>
          <p:cNvCxnSpPr>
            <a:cxnSpLocks/>
            <a:stCxn id="2" idx="6"/>
            <a:endCxn id="10" idx="2"/>
          </p:cNvCxnSpPr>
          <p:nvPr/>
        </p:nvCxnSpPr>
        <p:spPr>
          <a:xfrm>
            <a:off x="3155994" y="3585464"/>
            <a:ext cx="473947" cy="1377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左中かっこ 29">
            <a:extLst>
              <a:ext uri="{FF2B5EF4-FFF2-40B4-BE49-F238E27FC236}">
                <a16:creationId xmlns:a16="http://schemas.microsoft.com/office/drawing/2014/main" id="{FD1A97F9-2B8A-F806-68D1-24D51D1EA545}"/>
              </a:ext>
            </a:extLst>
          </p:cNvPr>
          <p:cNvSpPr/>
          <p:nvPr/>
        </p:nvSpPr>
        <p:spPr>
          <a:xfrm rot="5400000" flipH="1">
            <a:off x="4927845" y="3859386"/>
            <a:ext cx="296114" cy="3144686"/>
          </a:xfrm>
          <a:prstGeom prst="leftBrace">
            <a:avLst>
              <a:gd name="adj1" fmla="val 8333"/>
              <a:gd name="adj2" fmla="val 5030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dirty="0"/>
          </a:p>
        </p:txBody>
      </p:sp>
      <p:sp>
        <p:nvSpPr>
          <p:cNvPr id="31" name="テキスト ボックス 30">
            <a:extLst>
              <a:ext uri="{FF2B5EF4-FFF2-40B4-BE49-F238E27FC236}">
                <a16:creationId xmlns:a16="http://schemas.microsoft.com/office/drawing/2014/main" id="{C358834C-BD63-4F16-61AA-DB662DDC3064}"/>
              </a:ext>
            </a:extLst>
          </p:cNvPr>
          <p:cNvSpPr txBox="1"/>
          <p:nvPr/>
        </p:nvSpPr>
        <p:spPr>
          <a:xfrm>
            <a:off x="3737113" y="5640011"/>
            <a:ext cx="2763078" cy="646331"/>
          </a:xfrm>
          <a:prstGeom prst="rect">
            <a:avLst/>
          </a:prstGeom>
          <a:noFill/>
        </p:spPr>
        <p:txBody>
          <a:bodyPr wrap="square">
            <a:spAutoFit/>
          </a:bodyPr>
          <a:lstStyle/>
          <a:p>
            <a:pPr algn="ctr"/>
            <a:r>
              <a:rPr lang="ja-JP" altLang="en-US" b="1" dirty="0">
                <a:latin typeface="Noto Sans JP"/>
              </a:rPr>
              <a:t>訓練済みの</a:t>
            </a:r>
            <a:endParaRPr lang="en-US" altLang="ja-JP" b="1" dirty="0">
              <a:latin typeface="Noto Sans JP"/>
            </a:endParaRPr>
          </a:p>
          <a:p>
            <a:pPr algn="ctr"/>
            <a:r>
              <a:rPr lang="ja-JP" altLang="en-US" b="1" dirty="0">
                <a:latin typeface="Noto Sans JP"/>
              </a:rPr>
              <a:t>パラメータは調整しない</a:t>
            </a:r>
            <a:endParaRPr lang="ja-JP" altLang="en-US" b="1" dirty="0"/>
          </a:p>
        </p:txBody>
      </p:sp>
      <p:sp>
        <p:nvSpPr>
          <p:cNvPr id="33" name="テキスト ボックス 32">
            <a:extLst>
              <a:ext uri="{FF2B5EF4-FFF2-40B4-BE49-F238E27FC236}">
                <a16:creationId xmlns:a16="http://schemas.microsoft.com/office/drawing/2014/main" id="{1F9795A8-5204-51F0-C5B0-0C9FDF7AA602}"/>
              </a:ext>
            </a:extLst>
          </p:cNvPr>
          <p:cNvSpPr txBox="1"/>
          <p:nvPr/>
        </p:nvSpPr>
        <p:spPr>
          <a:xfrm>
            <a:off x="6276006" y="5596724"/>
            <a:ext cx="4472557" cy="646331"/>
          </a:xfrm>
          <a:prstGeom prst="rect">
            <a:avLst/>
          </a:prstGeom>
          <a:noFill/>
        </p:spPr>
        <p:txBody>
          <a:bodyPr wrap="square">
            <a:spAutoFit/>
          </a:bodyPr>
          <a:lstStyle/>
          <a:p>
            <a:pPr algn="ctr"/>
            <a:r>
              <a:rPr lang="ja-JP" altLang="en-US" b="1" dirty="0">
                <a:solidFill>
                  <a:srgbClr val="0070C0"/>
                </a:solidFill>
                <a:latin typeface="Noto Sans JP"/>
              </a:rPr>
              <a:t>追加した末端の</a:t>
            </a:r>
            <a:endParaRPr lang="en-US" altLang="ja-JP" b="1" dirty="0">
              <a:solidFill>
                <a:srgbClr val="0070C0"/>
              </a:solidFill>
              <a:latin typeface="Noto Sans JP"/>
            </a:endParaRPr>
          </a:p>
          <a:p>
            <a:pPr algn="ctr"/>
            <a:r>
              <a:rPr lang="ja-JP" altLang="en-US" b="1" dirty="0">
                <a:solidFill>
                  <a:srgbClr val="0070C0"/>
                </a:solidFill>
                <a:latin typeface="Noto Sans JP"/>
              </a:rPr>
              <a:t>パラメータのみ調整</a:t>
            </a:r>
            <a:endParaRPr lang="ja-JP" altLang="en-US" b="1" dirty="0">
              <a:solidFill>
                <a:srgbClr val="0070C0"/>
              </a:solidFill>
            </a:endParaRPr>
          </a:p>
        </p:txBody>
      </p:sp>
      <p:cxnSp>
        <p:nvCxnSpPr>
          <p:cNvPr id="34" name="直線矢印コネクタ 33">
            <a:extLst>
              <a:ext uri="{FF2B5EF4-FFF2-40B4-BE49-F238E27FC236}">
                <a16:creationId xmlns:a16="http://schemas.microsoft.com/office/drawing/2014/main" id="{66D50D08-2521-37EF-2F00-C706D7005B04}"/>
              </a:ext>
            </a:extLst>
          </p:cNvPr>
          <p:cNvCxnSpPr>
            <a:cxnSpLocks/>
            <a:stCxn id="9" idx="6"/>
            <a:endCxn id="11" idx="2"/>
          </p:cNvCxnSpPr>
          <p:nvPr/>
        </p:nvCxnSpPr>
        <p:spPr>
          <a:xfrm flipV="1">
            <a:off x="4373519" y="3201457"/>
            <a:ext cx="393560" cy="852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線矢印コネクタ 34">
            <a:extLst>
              <a:ext uri="{FF2B5EF4-FFF2-40B4-BE49-F238E27FC236}">
                <a16:creationId xmlns:a16="http://schemas.microsoft.com/office/drawing/2014/main" id="{650B7482-B05D-E37A-A93C-BCA409B69AD0}"/>
              </a:ext>
            </a:extLst>
          </p:cNvPr>
          <p:cNvCxnSpPr>
            <a:cxnSpLocks/>
            <a:stCxn id="9" idx="6"/>
            <a:endCxn id="15" idx="2"/>
          </p:cNvCxnSpPr>
          <p:nvPr/>
        </p:nvCxnSpPr>
        <p:spPr>
          <a:xfrm>
            <a:off x="4373519" y="4054421"/>
            <a:ext cx="3935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線矢印コネクタ 35">
            <a:extLst>
              <a:ext uri="{FF2B5EF4-FFF2-40B4-BE49-F238E27FC236}">
                <a16:creationId xmlns:a16="http://schemas.microsoft.com/office/drawing/2014/main" id="{1D1E1A65-B1CF-546A-F0B6-A676F2967A0D}"/>
              </a:ext>
            </a:extLst>
          </p:cNvPr>
          <p:cNvCxnSpPr>
            <a:cxnSpLocks/>
            <a:stCxn id="6" idx="6"/>
            <a:endCxn id="11" idx="2"/>
          </p:cNvCxnSpPr>
          <p:nvPr/>
        </p:nvCxnSpPr>
        <p:spPr>
          <a:xfrm>
            <a:off x="4373519" y="3201457"/>
            <a:ext cx="3935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線矢印コネクタ 36">
            <a:extLst>
              <a:ext uri="{FF2B5EF4-FFF2-40B4-BE49-F238E27FC236}">
                <a16:creationId xmlns:a16="http://schemas.microsoft.com/office/drawing/2014/main" id="{FA2251BC-A673-7415-33D3-B54E23161575}"/>
              </a:ext>
            </a:extLst>
          </p:cNvPr>
          <p:cNvCxnSpPr>
            <a:cxnSpLocks/>
            <a:stCxn id="6" idx="6"/>
            <a:endCxn id="15" idx="2"/>
          </p:cNvCxnSpPr>
          <p:nvPr/>
        </p:nvCxnSpPr>
        <p:spPr>
          <a:xfrm>
            <a:off x="4373519" y="3201457"/>
            <a:ext cx="393560" cy="852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線矢印コネクタ 37">
            <a:extLst>
              <a:ext uri="{FF2B5EF4-FFF2-40B4-BE49-F238E27FC236}">
                <a16:creationId xmlns:a16="http://schemas.microsoft.com/office/drawing/2014/main" id="{9D3FB89E-B2A9-A817-D38B-A23583281684}"/>
              </a:ext>
            </a:extLst>
          </p:cNvPr>
          <p:cNvCxnSpPr>
            <a:cxnSpLocks/>
            <a:stCxn id="6" idx="6"/>
            <a:endCxn id="18" idx="2"/>
          </p:cNvCxnSpPr>
          <p:nvPr/>
        </p:nvCxnSpPr>
        <p:spPr>
          <a:xfrm>
            <a:off x="4373519" y="3201457"/>
            <a:ext cx="393560" cy="1761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直線矢印コネクタ 38">
            <a:extLst>
              <a:ext uri="{FF2B5EF4-FFF2-40B4-BE49-F238E27FC236}">
                <a16:creationId xmlns:a16="http://schemas.microsoft.com/office/drawing/2014/main" id="{661D707C-FD7E-30D9-793F-0B02B68F282D}"/>
              </a:ext>
            </a:extLst>
          </p:cNvPr>
          <p:cNvCxnSpPr>
            <a:cxnSpLocks/>
            <a:stCxn id="10" idx="6"/>
            <a:endCxn id="18" idx="2"/>
          </p:cNvCxnSpPr>
          <p:nvPr/>
        </p:nvCxnSpPr>
        <p:spPr>
          <a:xfrm>
            <a:off x="4373519" y="4962772"/>
            <a:ext cx="3935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直線矢印コネクタ 39">
            <a:extLst>
              <a:ext uri="{FF2B5EF4-FFF2-40B4-BE49-F238E27FC236}">
                <a16:creationId xmlns:a16="http://schemas.microsoft.com/office/drawing/2014/main" id="{F6CB65FF-6E5C-2A93-DA76-16481FCA5E40}"/>
              </a:ext>
            </a:extLst>
          </p:cNvPr>
          <p:cNvCxnSpPr>
            <a:cxnSpLocks/>
            <a:stCxn id="10" idx="6"/>
            <a:endCxn id="15" idx="2"/>
          </p:cNvCxnSpPr>
          <p:nvPr/>
        </p:nvCxnSpPr>
        <p:spPr>
          <a:xfrm flipV="1">
            <a:off x="4373519" y="4054421"/>
            <a:ext cx="393560" cy="908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線矢印コネクタ 40">
            <a:extLst>
              <a:ext uri="{FF2B5EF4-FFF2-40B4-BE49-F238E27FC236}">
                <a16:creationId xmlns:a16="http://schemas.microsoft.com/office/drawing/2014/main" id="{1D78A257-1D87-1798-2F30-F70863B38EA3}"/>
              </a:ext>
            </a:extLst>
          </p:cNvPr>
          <p:cNvCxnSpPr>
            <a:cxnSpLocks/>
            <a:stCxn id="9" idx="6"/>
            <a:endCxn id="18" idx="2"/>
          </p:cNvCxnSpPr>
          <p:nvPr/>
        </p:nvCxnSpPr>
        <p:spPr>
          <a:xfrm>
            <a:off x="4373519" y="4054421"/>
            <a:ext cx="393560" cy="908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線矢印コネクタ 41">
            <a:extLst>
              <a:ext uri="{FF2B5EF4-FFF2-40B4-BE49-F238E27FC236}">
                <a16:creationId xmlns:a16="http://schemas.microsoft.com/office/drawing/2014/main" id="{2F3F4649-9659-E5FF-F583-FC1DCCDDC72D}"/>
              </a:ext>
            </a:extLst>
          </p:cNvPr>
          <p:cNvCxnSpPr>
            <a:cxnSpLocks/>
            <a:stCxn id="10" idx="6"/>
            <a:endCxn id="11" idx="2"/>
          </p:cNvCxnSpPr>
          <p:nvPr/>
        </p:nvCxnSpPr>
        <p:spPr>
          <a:xfrm flipV="1">
            <a:off x="4373519" y="3201457"/>
            <a:ext cx="393560" cy="1761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B0276486-1586-0CCD-B1EA-47F3A1B0201E}"/>
              </a:ext>
            </a:extLst>
          </p:cNvPr>
          <p:cNvCxnSpPr>
            <a:cxnSpLocks/>
            <a:stCxn id="15" idx="6"/>
            <a:endCxn id="19" idx="2"/>
          </p:cNvCxnSpPr>
          <p:nvPr/>
        </p:nvCxnSpPr>
        <p:spPr>
          <a:xfrm flipV="1">
            <a:off x="5510657" y="3205457"/>
            <a:ext cx="393560" cy="848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線矢印コネクタ 43">
            <a:extLst>
              <a:ext uri="{FF2B5EF4-FFF2-40B4-BE49-F238E27FC236}">
                <a16:creationId xmlns:a16="http://schemas.microsoft.com/office/drawing/2014/main" id="{F4DC9CAF-38A5-C5F1-9A3A-F73DC7798B56}"/>
              </a:ext>
            </a:extLst>
          </p:cNvPr>
          <p:cNvCxnSpPr>
            <a:cxnSpLocks/>
            <a:stCxn id="11" idx="6"/>
            <a:endCxn id="19" idx="2"/>
          </p:cNvCxnSpPr>
          <p:nvPr/>
        </p:nvCxnSpPr>
        <p:spPr>
          <a:xfrm>
            <a:off x="5510657" y="3201457"/>
            <a:ext cx="393560" cy="4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直線矢印コネクタ 44">
            <a:extLst>
              <a:ext uri="{FF2B5EF4-FFF2-40B4-BE49-F238E27FC236}">
                <a16:creationId xmlns:a16="http://schemas.microsoft.com/office/drawing/2014/main" id="{6B38758A-CC58-7EBF-11EA-C2A9C8C68666}"/>
              </a:ext>
            </a:extLst>
          </p:cNvPr>
          <p:cNvCxnSpPr>
            <a:cxnSpLocks/>
            <a:stCxn id="18" idx="6"/>
            <a:endCxn id="19" idx="2"/>
          </p:cNvCxnSpPr>
          <p:nvPr/>
        </p:nvCxnSpPr>
        <p:spPr>
          <a:xfrm flipV="1">
            <a:off x="5510657" y="3205457"/>
            <a:ext cx="393560" cy="1757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直線矢印コネクタ 45">
            <a:extLst>
              <a:ext uri="{FF2B5EF4-FFF2-40B4-BE49-F238E27FC236}">
                <a16:creationId xmlns:a16="http://schemas.microsoft.com/office/drawing/2014/main" id="{94BB199E-CC6A-B227-02C7-EBDF8D2D81D4}"/>
              </a:ext>
            </a:extLst>
          </p:cNvPr>
          <p:cNvCxnSpPr>
            <a:cxnSpLocks/>
            <a:stCxn id="11" idx="6"/>
            <a:endCxn id="20" idx="2"/>
          </p:cNvCxnSpPr>
          <p:nvPr/>
        </p:nvCxnSpPr>
        <p:spPr>
          <a:xfrm>
            <a:off x="5510657" y="3201457"/>
            <a:ext cx="393560" cy="856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直線矢印コネクタ 46">
            <a:extLst>
              <a:ext uri="{FF2B5EF4-FFF2-40B4-BE49-F238E27FC236}">
                <a16:creationId xmlns:a16="http://schemas.microsoft.com/office/drawing/2014/main" id="{11A8D761-240F-2779-92B2-DC2CE0DCA5A2}"/>
              </a:ext>
            </a:extLst>
          </p:cNvPr>
          <p:cNvCxnSpPr>
            <a:cxnSpLocks/>
            <a:stCxn id="11" idx="6"/>
            <a:endCxn id="21" idx="2"/>
          </p:cNvCxnSpPr>
          <p:nvPr/>
        </p:nvCxnSpPr>
        <p:spPr>
          <a:xfrm>
            <a:off x="5510657" y="3201457"/>
            <a:ext cx="393560" cy="17653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線矢印コネクタ 47">
            <a:extLst>
              <a:ext uri="{FF2B5EF4-FFF2-40B4-BE49-F238E27FC236}">
                <a16:creationId xmlns:a16="http://schemas.microsoft.com/office/drawing/2014/main" id="{7FA0AEEF-7074-4E1B-7E89-00E0A7603B81}"/>
              </a:ext>
            </a:extLst>
          </p:cNvPr>
          <p:cNvCxnSpPr>
            <a:cxnSpLocks/>
            <a:stCxn id="15" idx="6"/>
            <a:endCxn id="20" idx="2"/>
          </p:cNvCxnSpPr>
          <p:nvPr/>
        </p:nvCxnSpPr>
        <p:spPr>
          <a:xfrm>
            <a:off x="5510657" y="4054421"/>
            <a:ext cx="393560" cy="4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線矢印コネクタ 48">
            <a:extLst>
              <a:ext uri="{FF2B5EF4-FFF2-40B4-BE49-F238E27FC236}">
                <a16:creationId xmlns:a16="http://schemas.microsoft.com/office/drawing/2014/main" id="{C4A1A9BD-57F4-D1A4-CB94-F30CE009E7E5}"/>
              </a:ext>
            </a:extLst>
          </p:cNvPr>
          <p:cNvCxnSpPr>
            <a:cxnSpLocks/>
            <a:stCxn id="18" idx="6"/>
            <a:endCxn id="21" idx="2"/>
          </p:cNvCxnSpPr>
          <p:nvPr/>
        </p:nvCxnSpPr>
        <p:spPr>
          <a:xfrm>
            <a:off x="5510657" y="4962772"/>
            <a:ext cx="393560" cy="4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F0A3F700-EE8C-0E17-979B-111EFA26FB38}"/>
              </a:ext>
            </a:extLst>
          </p:cNvPr>
          <p:cNvCxnSpPr>
            <a:cxnSpLocks/>
            <a:stCxn id="18" idx="6"/>
            <a:endCxn id="20" idx="2"/>
          </p:cNvCxnSpPr>
          <p:nvPr/>
        </p:nvCxnSpPr>
        <p:spPr>
          <a:xfrm flipV="1">
            <a:off x="5510657" y="4058421"/>
            <a:ext cx="393560" cy="904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D392DED3-0BB1-C177-63D4-E27A116E359A}"/>
              </a:ext>
            </a:extLst>
          </p:cNvPr>
          <p:cNvCxnSpPr>
            <a:cxnSpLocks/>
            <a:stCxn id="15" idx="6"/>
            <a:endCxn id="21" idx="2"/>
          </p:cNvCxnSpPr>
          <p:nvPr/>
        </p:nvCxnSpPr>
        <p:spPr>
          <a:xfrm>
            <a:off x="5510657" y="4054421"/>
            <a:ext cx="393560" cy="912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線矢印コネクタ 51">
            <a:extLst>
              <a:ext uri="{FF2B5EF4-FFF2-40B4-BE49-F238E27FC236}">
                <a16:creationId xmlns:a16="http://schemas.microsoft.com/office/drawing/2014/main" id="{A56F8F3E-C953-226F-A74F-011D36FC1C8D}"/>
              </a:ext>
            </a:extLst>
          </p:cNvPr>
          <p:cNvCxnSpPr>
            <a:cxnSpLocks/>
            <a:stCxn id="21" idx="6"/>
            <a:endCxn id="23" idx="2"/>
          </p:cNvCxnSpPr>
          <p:nvPr/>
        </p:nvCxnSpPr>
        <p:spPr>
          <a:xfrm flipV="1">
            <a:off x="6647795" y="4415136"/>
            <a:ext cx="393560" cy="5516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直線矢印コネクタ 52">
            <a:extLst>
              <a:ext uri="{FF2B5EF4-FFF2-40B4-BE49-F238E27FC236}">
                <a16:creationId xmlns:a16="http://schemas.microsoft.com/office/drawing/2014/main" id="{69FA637C-94A1-AA9C-E532-B22AB259483B}"/>
              </a:ext>
            </a:extLst>
          </p:cNvPr>
          <p:cNvCxnSpPr>
            <a:cxnSpLocks/>
            <a:stCxn id="21" idx="6"/>
            <a:endCxn id="22" idx="2"/>
          </p:cNvCxnSpPr>
          <p:nvPr/>
        </p:nvCxnSpPr>
        <p:spPr>
          <a:xfrm flipV="1">
            <a:off x="6647795" y="3585463"/>
            <a:ext cx="393560" cy="13813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線矢印コネクタ 53">
            <a:extLst>
              <a:ext uri="{FF2B5EF4-FFF2-40B4-BE49-F238E27FC236}">
                <a16:creationId xmlns:a16="http://schemas.microsoft.com/office/drawing/2014/main" id="{663F8A44-C797-8C93-B789-D0396F3F7437}"/>
              </a:ext>
            </a:extLst>
          </p:cNvPr>
          <p:cNvCxnSpPr>
            <a:cxnSpLocks/>
            <a:stCxn id="20" idx="6"/>
            <a:endCxn id="23" idx="2"/>
          </p:cNvCxnSpPr>
          <p:nvPr/>
        </p:nvCxnSpPr>
        <p:spPr>
          <a:xfrm>
            <a:off x="6647795" y="4058421"/>
            <a:ext cx="393560" cy="356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線矢印コネクタ 54">
            <a:extLst>
              <a:ext uri="{FF2B5EF4-FFF2-40B4-BE49-F238E27FC236}">
                <a16:creationId xmlns:a16="http://schemas.microsoft.com/office/drawing/2014/main" id="{FC2FC788-301E-3719-3793-0CCEAE49D2EC}"/>
              </a:ext>
            </a:extLst>
          </p:cNvPr>
          <p:cNvCxnSpPr>
            <a:cxnSpLocks/>
            <a:stCxn id="20" idx="6"/>
            <a:endCxn id="22" idx="2"/>
          </p:cNvCxnSpPr>
          <p:nvPr/>
        </p:nvCxnSpPr>
        <p:spPr>
          <a:xfrm flipV="1">
            <a:off x="6647795" y="3585463"/>
            <a:ext cx="393560" cy="472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直線矢印コネクタ 55">
            <a:extLst>
              <a:ext uri="{FF2B5EF4-FFF2-40B4-BE49-F238E27FC236}">
                <a16:creationId xmlns:a16="http://schemas.microsoft.com/office/drawing/2014/main" id="{49F28878-BFC7-58B5-E80D-78FE3D205A4B}"/>
              </a:ext>
            </a:extLst>
          </p:cNvPr>
          <p:cNvCxnSpPr>
            <a:cxnSpLocks/>
            <a:stCxn id="19" idx="6"/>
            <a:endCxn id="22" idx="2"/>
          </p:cNvCxnSpPr>
          <p:nvPr/>
        </p:nvCxnSpPr>
        <p:spPr>
          <a:xfrm>
            <a:off x="6647795" y="3205457"/>
            <a:ext cx="393560" cy="3800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線矢印コネクタ 56">
            <a:extLst>
              <a:ext uri="{FF2B5EF4-FFF2-40B4-BE49-F238E27FC236}">
                <a16:creationId xmlns:a16="http://schemas.microsoft.com/office/drawing/2014/main" id="{579ABD94-45CC-2211-91C8-00AD073FCD16}"/>
              </a:ext>
            </a:extLst>
          </p:cNvPr>
          <p:cNvCxnSpPr>
            <a:cxnSpLocks/>
            <a:stCxn id="19" idx="6"/>
            <a:endCxn id="23" idx="2"/>
          </p:cNvCxnSpPr>
          <p:nvPr/>
        </p:nvCxnSpPr>
        <p:spPr>
          <a:xfrm>
            <a:off x="6647795" y="3205457"/>
            <a:ext cx="393560" cy="1209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楕円 57">
            <a:extLst>
              <a:ext uri="{FF2B5EF4-FFF2-40B4-BE49-F238E27FC236}">
                <a16:creationId xmlns:a16="http://schemas.microsoft.com/office/drawing/2014/main" id="{A7C1043D-33B8-6865-18EF-55A391B35A77}"/>
              </a:ext>
            </a:extLst>
          </p:cNvPr>
          <p:cNvSpPr/>
          <p:nvPr/>
        </p:nvSpPr>
        <p:spPr>
          <a:xfrm>
            <a:off x="8028642" y="3248843"/>
            <a:ext cx="743578" cy="67323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ja-JP" altLang="en-US" dirty="0"/>
          </a:p>
        </p:txBody>
      </p:sp>
      <p:sp>
        <p:nvSpPr>
          <p:cNvPr id="59" name="楕円 58">
            <a:extLst>
              <a:ext uri="{FF2B5EF4-FFF2-40B4-BE49-F238E27FC236}">
                <a16:creationId xmlns:a16="http://schemas.microsoft.com/office/drawing/2014/main" id="{9470AF02-ADF9-DF08-AF64-D446969B24C2}"/>
              </a:ext>
            </a:extLst>
          </p:cNvPr>
          <p:cNvSpPr/>
          <p:nvPr/>
        </p:nvSpPr>
        <p:spPr>
          <a:xfrm>
            <a:off x="8028642" y="4078516"/>
            <a:ext cx="743578" cy="673239"/>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kumimoji="1" lang="ja-JP" altLang="en-US"/>
          </a:p>
        </p:txBody>
      </p:sp>
      <p:cxnSp>
        <p:nvCxnSpPr>
          <p:cNvPr id="60" name="直線矢印コネクタ 59">
            <a:extLst>
              <a:ext uri="{FF2B5EF4-FFF2-40B4-BE49-F238E27FC236}">
                <a16:creationId xmlns:a16="http://schemas.microsoft.com/office/drawing/2014/main" id="{AC752E41-5B02-43D8-92AA-DAA023E0BB49}"/>
              </a:ext>
            </a:extLst>
          </p:cNvPr>
          <p:cNvCxnSpPr>
            <a:cxnSpLocks/>
            <a:stCxn id="22" idx="6"/>
            <a:endCxn id="58" idx="2"/>
          </p:cNvCxnSpPr>
          <p:nvPr/>
        </p:nvCxnSpPr>
        <p:spPr>
          <a:xfrm>
            <a:off x="7784933" y="3585463"/>
            <a:ext cx="2437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線矢印コネクタ 62">
            <a:extLst>
              <a:ext uri="{FF2B5EF4-FFF2-40B4-BE49-F238E27FC236}">
                <a16:creationId xmlns:a16="http://schemas.microsoft.com/office/drawing/2014/main" id="{32D79E4D-35E1-31E4-3229-BA0EDFD5B542}"/>
              </a:ext>
            </a:extLst>
          </p:cNvPr>
          <p:cNvCxnSpPr>
            <a:cxnSpLocks/>
            <a:stCxn id="22" idx="6"/>
            <a:endCxn id="59" idx="2"/>
          </p:cNvCxnSpPr>
          <p:nvPr/>
        </p:nvCxnSpPr>
        <p:spPr>
          <a:xfrm>
            <a:off x="7784933" y="3585463"/>
            <a:ext cx="243709" cy="829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線矢印コネクタ 65">
            <a:extLst>
              <a:ext uri="{FF2B5EF4-FFF2-40B4-BE49-F238E27FC236}">
                <a16:creationId xmlns:a16="http://schemas.microsoft.com/office/drawing/2014/main" id="{A45F38B6-567F-1710-0064-602B8E620ADA}"/>
              </a:ext>
            </a:extLst>
          </p:cNvPr>
          <p:cNvCxnSpPr>
            <a:cxnSpLocks/>
            <a:stCxn id="23" idx="6"/>
            <a:endCxn id="58" idx="2"/>
          </p:cNvCxnSpPr>
          <p:nvPr/>
        </p:nvCxnSpPr>
        <p:spPr>
          <a:xfrm flipV="1">
            <a:off x="7784933" y="3585463"/>
            <a:ext cx="243709" cy="829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線矢印コネクタ 69">
            <a:extLst>
              <a:ext uri="{FF2B5EF4-FFF2-40B4-BE49-F238E27FC236}">
                <a16:creationId xmlns:a16="http://schemas.microsoft.com/office/drawing/2014/main" id="{9CAF2BAD-CD7A-24BF-1337-F12B3D0AFD7C}"/>
              </a:ext>
            </a:extLst>
          </p:cNvPr>
          <p:cNvCxnSpPr>
            <a:cxnSpLocks/>
            <a:stCxn id="23" idx="6"/>
            <a:endCxn id="59" idx="2"/>
          </p:cNvCxnSpPr>
          <p:nvPr/>
        </p:nvCxnSpPr>
        <p:spPr>
          <a:xfrm>
            <a:off x="7784933" y="4415136"/>
            <a:ext cx="24370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左中かっこ 73">
            <a:extLst>
              <a:ext uri="{FF2B5EF4-FFF2-40B4-BE49-F238E27FC236}">
                <a16:creationId xmlns:a16="http://schemas.microsoft.com/office/drawing/2014/main" id="{5E5C5B46-2CC4-A2CF-CB57-739075905352}"/>
              </a:ext>
            </a:extLst>
          </p:cNvPr>
          <p:cNvSpPr/>
          <p:nvPr/>
        </p:nvSpPr>
        <p:spPr>
          <a:xfrm rot="5400000" flipH="1">
            <a:off x="8252386" y="5059926"/>
            <a:ext cx="296087" cy="74357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pic>
        <p:nvPicPr>
          <p:cNvPr id="75" name="Picture 4">
            <a:extLst>
              <a:ext uri="{FF2B5EF4-FFF2-40B4-BE49-F238E27FC236}">
                <a16:creationId xmlns:a16="http://schemas.microsoft.com/office/drawing/2014/main" id="{22985669-3684-3824-028C-EAFC65744E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9516" y="4531282"/>
            <a:ext cx="851624" cy="945762"/>
          </a:xfrm>
          <a:prstGeom prst="rect">
            <a:avLst/>
          </a:prstGeom>
          <a:noFill/>
          <a:extLst>
            <a:ext uri="{909E8E84-426E-40DD-AFC4-6F175D3DCCD1}">
              <a14:hiddenFill xmlns:a14="http://schemas.microsoft.com/office/drawing/2010/main">
                <a:solidFill>
                  <a:srgbClr val="FFFFFF"/>
                </a:solidFill>
              </a14:hiddenFill>
            </a:ext>
          </a:extLst>
        </p:spPr>
      </p:pic>
      <p:sp>
        <p:nvSpPr>
          <p:cNvPr id="76" name="吹き出し: 四角形 75">
            <a:extLst>
              <a:ext uri="{FF2B5EF4-FFF2-40B4-BE49-F238E27FC236}">
                <a16:creationId xmlns:a16="http://schemas.microsoft.com/office/drawing/2014/main" id="{6171F0A9-BF0C-E26B-6CE3-1039D1074C4D}"/>
              </a:ext>
            </a:extLst>
          </p:cNvPr>
          <p:cNvSpPr/>
          <p:nvPr/>
        </p:nvSpPr>
        <p:spPr>
          <a:xfrm>
            <a:off x="8772220" y="2773878"/>
            <a:ext cx="1490720" cy="419385"/>
          </a:xfrm>
          <a:prstGeom prst="wedgeRectCallout">
            <a:avLst>
              <a:gd name="adj1" fmla="val -47503"/>
              <a:gd name="adj2" fmla="val 1042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層を追加</a:t>
            </a:r>
          </a:p>
        </p:txBody>
      </p:sp>
    </p:spTree>
    <p:extLst>
      <p:ext uri="{BB962C8B-B14F-4D97-AF65-F5344CB8AC3E}">
        <p14:creationId xmlns:p14="http://schemas.microsoft.com/office/powerpoint/2010/main" val="8413598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94086" y="1143885"/>
            <a:ext cx="11003827" cy="1938992"/>
          </a:xfrm>
          <a:prstGeom prst="rect">
            <a:avLst/>
          </a:prstGeom>
          <a:noFill/>
        </p:spPr>
        <p:txBody>
          <a:bodyPr wrap="square" rtlCol="0">
            <a:spAutoFit/>
          </a:bodyPr>
          <a:lstStyle/>
          <a:p>
            <a:r>
              <a:rPr lang="ja-JP" altLang="en-US" sz="2400" b="1" dirty="0">
                <a:solidFill>
                  <a:srgbClr val="FF0000"/>
                </a:solidFill>
              </a:rPr>
              <a:t>畳み込みニューラルネットワーク</a:t>
            </a:r>
            <a:r>
              <a:rPr lang="en-US" altLang="ja-JP" sz="2400" b="1" dirty="0">
                <a:solidFill>
                  <a:srgbClr val="FF0000"/>
                </a:solidFill>
              </a:rPr>
              <a:t> </a:t>
            </a:r>
            <a:r>
              <a:rPr lang="ja-JP" altLang="en-US" sz="2400" b="1" dirty="0">
                <a:solidFill>
                  <a:srgbClr val="FF0000"/>
                </a:solidFill>
              </a:rPr>
              <a:t>（</a:t>
            </a:r>
            <a:r>
              <a:rPr lang="en-US" altLang="ja-JP" sz="2400" b="1" dirty="0">
                <a:solidFill>
                  <a:srgbClr val="FF0000"/>
                </a:solidFill>
              </a:rPr>
              <a:t>CNN</a:t>
            </a:r>
            <a:r>
              <a:rPr lang="ja-JP" altLang="en-US" sz="2400" b="1" dirty="0">
                <a:solidFill>
                  <a:srgbClr val="FF0000"/>
                </a:solidFill>
              </a:rPr>
              <a:t>：</a:t>
            </a:r>
            <a:r>
              <a:rPr lang="en-US" altLang="ja-JP" sz="2400" b="1" dirty="0">
                <a:solidFill>
                  <a:srgbClr val="FF0000"/>
                </a:solidFill>
              </a:rPr>
              <a:t>Convolutional Neural Network</a:t>
            </a:r>
            <a:r>
              <a:rPr lang="ja-JP" altLang="en-US" sz="2400" b="1" dirty="0">
                <a:solidFill>
                  <a:srgbClr val="FF0000"/>
                </a:solidFill>
              </a:rPr>
              <a:t>）</a:t>
            </a:r>
            <a:endParaRPr lang="en-US" altLang="ja-JP" sz="2400" b="1" dirty="0">
              <a:solidFill>
                <a:srgbClr val="FF0000"/>
              </a:solidFill>
            </a:endParaRPr>
          </a:p>
          <a:p>
            <a:endParaRPr lang="en-US" altLang="ja-JP" sz="2400" dirty="0"/>
          </a:p>
          <a:p>
            <a:r>
              <a:rPr lang="ja-JP" altLang="en-US" sz="2400" dirty="0"/>
              <a:t>主に</a:t>
            </a:r>
            <a:r>
              <a:rPr lang="ja-JP" altLang="en-US" sz="2400" b="1" dirty="0"/>
              <a:t>画像認識</a:t>
            </a:r>
            <a:r>
              <a:rPr lang="ja-JP" altLang="en-US" sz="2400" dirty="0"/>
              <a:t>の分野で用いられるディープラーニングアルゴリズムのこと。</a:t>
            </a:r>
            <a:r>
              <a:rPr lang="ja-JP" altLang="en-US" sz="2400" b="0" i="0" dirty="0">
                <a:effectLst/>
                <a:latin typeface="Lato" panose="020F0502020204030203" pitchFamily="34" charset="0"/>
              </a:rPr>
              <a:t>データを学習することで入力画像から特徴量を抽出しそれらを区別することができるようになる。</a:t>
            </a:r>
            <a:endParaRPr lang="en-US" altLang="ja-JP" sz="2400" dirty="0"/>
          </a:p>
        </p:txBody>
      </p:sp>
      <p:pic>
        <p:nvPicPr>
          <p:cNvPr id="2050" name="Picture 2">
            <a:extLst>
              <a:ext uri="{FF2B5EF4-FFF2-40B4-BE49-F238E27FC236}">
                <a16:creationId xmlns:a16="http://schemas.microsoft.com/office/drawing/2014/main" id="{A6392ADB-6644-94DE-0ED4-919D42134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1127" y="3299791"/>
            <a:ext cx="1939539" cy="230832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4A90EE11-5CEA-B4D9-5953-53615F95384B}"/>
              </a:ext>
            </a:extLst>
          </p:cNvPr>
          <p:cNvSpPr txBox="1"/>
          <p:nvPr/>
        </p:nvSpPr>
        <p:spPr>
          <a:xfrm>
            <a:off x="1721126" y="5518664"/>
            <a:ext cx="1939539" cy="369332"/>
          </a:xfrm>
          <a:prstGeom prst="rect">
            <a:avLst/>
          </a:prstGeom>
          <a:noFill/>
        </p:spPr>
        <p:txBody>
          <a:bodyPr wrap="square">
            <a:spAutoFit/>
          </a:bodyPr>
          <a:lstStyle/>
          <a:p>
            <a:pPr algn="ctr"/>
            <a:r>
              <a:rPr lang="ja-JP" altLang="en-US" b="1" dirty="0">
                <a:latin typeface="Noto Sans JP"/>
              </a:rPr>
              <a:t>入力画像</a:t>
            </a:r>
            <a:endParaRPr lang="en-US" altLang="ja-JP" b="1" dirty="0">
              <a:latin typeface="Noto Sans JP"/>
            </a:endParaRPr>
          </a:p>
        </p:txBody>
      </p:sp>
      <p:sp>
        <p:nvSpPr>
          <p:cNvPr id="7" name="正方形/長方形 6">
            <a:extLst>
              <a:ext uri="{FF2B5EF4-FFF2-40B4-BE49-F238E27FC236}">
                <a16:creationId xmlns:a16="http://schemas.microsoft.com/office/drawing/2014/main" id="{DF3C24CD-D522-79C3-4C60-42022F40EB86}"/>
              </a:ext>
            </a:extLst>
          </p:cNvPr>
          <p:cNvSpPr/>
          <p:nvPr/>
        </p:nvSpPr>
        <p:spPr>
          <a:xfrm>
            <a:off x="2690894" y="4145408"/>
            <a:ext cx="449872" cy="46634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6" name="グループ化 15">
            <a:extLst>
              <a:ext uri="{FF2B5EF4-FFF2-40B4-BE49-F238E27FC236}">
                <a16:creationId xmlns:a16="http://schemas.microsoft.com/office/drawing/2014/main" id="{532EBAC5-D0EA-19BF-4750-CFBEED0418E1}"/>
              </a:ext>
            </a:extLst>
          </p:cNvPr>
          <p:cNvGrpSpPr/>
          <p:nvPr/>
        </p:nvGrpSpPr>
        <p:grpSpPr>
          <a:xfrm>
            <a:off x="4110533" y="3437054"/>
            <a:ext cx="2108299" cy="2149299"/>
            <a:chOff x="5389571" y="3729206"/>
            <a:chExt cx="2144495" cy="2465319"/>
          </a:xfrm>
        </p:grpSpPr>
        <p:pic>
          <p:nvPicPr>
            <p:cNvPr id="8" name="Picture 2">
              <a:extLst>
                <a:ext uri="{FF2B5EF4-FFF2-40B4-BE49-F238E27FC236}">
                  <a16:creationId xmlns:a16="http://schemas.microsoft.com/office/drawing/2014/main" id="{1ADBAA75-5B2F-3D9A-49E4-FB81A94612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9571" y="3729206"/>
              <a:ext cx="1687295" cy="200811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5D60AD1F-43B2-EF27-702F-7FEF859779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1971" y="3881606"/>
              <a:ext cx="1687295" cy="200811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E46D11F6-7555-6248-2CC6-318873DEE9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4371" y="4034006"/>
              <a:ext cx="1687295" cy="200811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07D0B08F-4AE4-F07D-A62E-0F4C8F43A7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6771" y="4186406"/>
              <a:ext cx="1687295" cy="2008119"/>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正方形/長方形 16">
            <a:extLst>
              <a:ext uri="{FF2B5EF4-FFF2-40B4-BE49-F238E27FC236}">
                <a16:creationId xmlns:a16="http://schemas.microsoft.com/office/drawing/2014/main" id="{451CAB86-D122-4BC3-818D-EA4BDE62A476}"/>
              </a:ext>
            </a:extLst>
          </p:cNvPr>
          <p:cNvSpPr/>
          <p:nvPr/>
        </p:nvSpPr>
        <p:spPr>
          <a:xfrm>
            <a:off x="5414270" y="4445271"/>
            <a:ext cx="355080" cy="37217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1" name="直線コネクタ 60">
            <a:extLst>
              <a:ext uri="{FF2B5EF4-FFF2-40B4-BE49-F238E27FC236}">
                <a16:creationId xmlns:a16="http://schemas.microsoft.com/office/drawing/2014/main" id="{4BAB72B4-B4EF-D784-645A-1475E11E9C08}"/>
              </a:ext>
            </a:extLst>
          </p:cNvPr>
          <p:cNvCxnSpPr>
            <a:cxnSpLocks/>
          </p:cNvCxnSpPr>
          <p:nvPr/>
        </p:nvCxnSpPr>
        <p:spPr>
          <a:xfrm>
            <a:off x="3140766" y="4145408"/>
            <a:ext cx="2248658" cy="29986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直線コネクタ 61">
            <a:extLst>
              <a:ext uri="{FF2B5EF4-FFF2-40B4-BE49-F238E27FC236}">
                <a16:creationId xmlns:a16="http://schemas.microsoft.com/office/drawing/2014/main" id="{EC5598B3-83EE-1397-8E98-69C1F3EEC056}"/>
              </a:ext>
            </a:extLst>
          </p:cNvPr>
          <p:cNvCxnSpPr>
            <a:cxnSpLocks/>
          </p:cNvCxnSpPr>
          <p:nvPr/>
        </p:nvCxnSpPr>
        <p:spPr>
          <a:xfrm>
            <a:off x="3140765" y="4600708"/>
            <a:ext cx="2273505" cy="2167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51" name="テキスト ボックス 2050">
            <a:extLst>
              <a:ext uri="{FF2B5EF4-FFF2-40B4-BE49-F238E27FC236}">
                <a16:creationId xmlns:a16="http://schemas.microsoft.com/office/drawing/2014/main" id="{75BA9F75-9A93-9F35-146E-540D9F7BE44A}"/>
              </a:ext>
            </a:extLst>
          </p:cNvPr>
          <p:cNvSpPr txBox="1"/>
          <p:nvPr/>
        </p:nvSpPr>
        <p:spPr>
          <a:xfrm>
            <a:off x="4279293" y="5560916"/>
            <a:ext cx="1939539" cy="369332"/>
          </a:xfrm>
          <a:prstGeom prst="rect">
            <a:avLst/>
          </a:prstGeom>
          <a:noFill/>
        </p:spPr>
        <p:txBody>
          <a:bodyPr wrap="square">
            <a:spAutoFit/>
          </a:bodyPr>
          <a:lstStyle/>
          <a:p>
            <a:pPr algn="ctr"/>
            <a:r>
              <a:rPr lang="ja-JP" altLang="en-US" b="1" dirty="0">
                <a:latin typeface="Noto Sans JP"/>
              </a:rPr>
              <a:t>畳み込み</a:t>
            </a:r>
            <a:endParaRPr lang="en-US" altLang="ja-JP" b="1" dirty="0">
              <a:latin typeface="Noto Sans JP"/>
            </a:endParaRPr>
          </a:p>
        </p:txBody>
      </p:sp>
      <p:pic>
        <p:nvPicPr>
          <p:cNvPr id="2055" name="Picture 2">
            <a:extLst>
              <a:ext uri="{FF2B5EF4-FFF2-40B4-BE49-F238E27FC236}">
                <a16:creationId xmlns:a16="http://schemas.microsoft.com/office/drawing/2014/main" id="{BDD60B50-A614-0712-C076-AE5714DB1F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3258" y="4197275"/>
            <a:ext cx="1145781" cy="1363641"/>
          </a:xfrm>
          <a:prstGeom prst="rect">
            <a:avLst/>
          </a:prstGeom>
          <a:noFill/>
          <a:extLst>
            <a:ext uri="{909E8E84-426E-40DD-AFC4-6F175D3DCCD1}">
              <a14:hiddenFill xmlns:a14="http://schemas.microsoft.com/office/drawing/2010/main">
                <a:solidFill>
                  <a:srgbClr val="FFFFFF"/>
                </a:solidFill>
              </a14:hiddenFill>
            </a:ext>
          </a:extLst>
        </p:spPr>
      </p:pic>
      <p:sp>
        <p:nvSpPr>
          <p:cNvPr id="2056" name="正方形/長方形 2055">
            <a:extLst>
              <a:ext uri="{FF2B5EF4-FFF2-40B4-BE49-F238E27FC236}">
                <a16:creationId xmlns:a16="http://schemas.microsoft.com/office/drawing/2014/main" id="{2DD8465C-320B-CB81-B43D-26E8555A4E30}"/>
              </a:ext>
            </a:extLst>
          </p:cNvPr>
          <p:cNvSpPr/>
          <p:nvPr/>
        </p:nvSpPr>
        <p:spPr>
          <a:xfrm>
            <a:off x="5021537" y="5207307"/>
            <a:ext cx="227525" cy="152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57" name="正方形/長方形 2056">
            <a:extLst>
              <a:ext uri="{FF2B5EF4-FFF2-40B4-BE49-F238E27FC236}">
                <a16:creationId xmlns:a16="http://schemas.microsoft.com/office/drawing/2014/main" id="{36FE4CA6-5702-FB29-3867-CD632CC41DF2}"/>
              </a:ext>
            </a:extLst>
          </p:cNvPr>
          <p:cNvSpPr/>
          <p:nvPr/>
        </p:nvSpPr>
        <p:spPr>
          <a:xfrm>
            <a:off x="7210189" y="5244424"/>
            <a:ext cx="227525" cy="152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58" name="直線コネクタ 2057">
            <a:extLst>
              <a:ext uri="{FF2B5EF4-FFF2-40B4-BE49-F238E27FC236}">
                <a16:creationId xmlns:a16="http://schemas.microsoft.com/office/drawing/2014/main" id="{E538C047-463B-BF4C-7C41-6FA6837A1E4B}"/>
              </a:ext>
            </a:extLst>
          </p:cNvPr>
          <p:cNvCxnSpPr>
            <a:cxnSpLocks/>
            <a:stCxn id="2056" idx="0"/>
          </p:cNvCxnSpPr>
          <p:nvPr/>
        </p:nvCxnSpPr>
        <p:spPr>
          <a:xfrm>
            <a:off x="5135300" y="5207307"/>
            <a:ext cx="2097452" cy="2449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60" name="直線コネクタ 2059">
            <a:extLst>
              <a:ext uri="{FF2B5EF4-FFF2-40B4-BE49-F238E27FC236}">
                <a16:creationId xmlns:a16="http://schemas.microsoft.com/office/drawing/2014/main" id="{1530706B-3102-C002-8812-C383D4948DED}"/>
              </a:ext>
            </a:extLst>
          </p:cNvPr>
          <p:cNvCxnSpPr>
            <a:cxnSpLocks/>
          </p:cNvCxnSpPr>
          <p:nvPr/>
        </p:nvCxnSpPr>
        <p:spPr>
          <a:xfrm>
            <a:off x="5257883" y="5359707"/>
            <a:ext cx="2097452" cy="2449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061" name="テキスト ボックス 2060">
            <a:extLst>
              <a:ext uri="{FF2B5EF4-FFF2-40B4-BE49-F238E27FC236}">
                <a16:creationId xmlns:a16="http://schemas.microsoft.com/office/drawing/2014/main" id="{EC585E78-B27E-28DF-619D-3D4FF56A07B7}"/>
              </a:ext>
            </a:extLst>
          </p:cNvPr>
          <p:cNvSpPr txBox="1"/>
          <p:nvPr/>
        </p:nvSpPr>
        <p:spPr>
          <a:xfrm>
            <a:off x="6605080" y="5560916"/>
            <a:ext cx="1939539" cy="369332"/>
          </a:xfrm>
          <a:prstGeom prst="rect">
            <a:avLst/>
          </a:prstGeom>
          <a:noFill/>
        </p:spPr>
        <p:txBody>
          <a:bodyPr wrap="square">
            <a:spAutoFit/>
          </a:bodyPr>
          <a:lstStyle/>
          <a:p>
            <a:pPr algn="ctr"/>
            <a:r>
              <a:rPr lang="ja-JP" altLang="en-US" b="1" dirty="0">
                <a:latin typeface="Noto Sans JP"/>
              </a:rPr>
              <a:t>プーリング</a:t>
            </a:r>
            <a:endParaRPr lang="en-US" altLang="ja-JP" b="1" dirty="0">
              <a:latin typeface="Noto Sans JP"/>
            </a:endParaRPr>
          </a:p>
        </p:txBody>
      </p:sp>
      <p:sp>
        <p:nvSpPr>
          <p:cNvPr id="2062" name="楕円 2061">
            <a:extLst>
              <a:ext uri="{FF2B5EF4-FFF2-40B4-BE49-F238E27FC236}">
                <a16:creationId xmlns:a16="http://schemas.microsoft.com/office/drawing/2014/main" id="{3CF2C2E2-9A1E-3029-DDFC-D9F8CF7CA8E4}"/>
              </a:ext>
            </a:extLst>
          </p:cNvPr>
          <p:cNvSpPr/>
          <p:nvPr/>
        </p:nvSpPr>
        <p:spPr>
          <a:xfrm>
            <a:off x="9270416" y="3702784"/>
            <a:ext cx="430175" cy="4426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63" name="楕円 2062">
            <a:extLst>
              <a:ext uri="{FF2B5EF4-FFF2-40B4-BE49-F238E27FC236}">
                <a16:creationId xmlns:a16="http://schemas.microsoft.com/office/drawing/2014/main" id="{AAC470A9-2A1C-34E1-88FB-6E22A794B92F}"/>
              </a:ext>
            </a:extLst>
          </p:cNvPr>
          <p:cNvSpPr/>
          <p:nvPr/>
        </p:nvSpPr>
        <p:spPr>
          <a:xfrm>
            <a:off x="9310172" y="4295339"/>
            <a:ext cx="430175" cy="4426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64" name="楕円 2063">
            <a:extLst>
              <a:ext uri="{FF2B5EF4-FFF2-40B4-BE49-F238E27FC236}">
                <a16:creationId xmlns:a16="http://schemas.microsoft.com/office/drawing/2014/main" id="{D78578FC-A46A-322A-8BA7-DA6F86017E83}"/>
              </a:ext>
            </a:extLst>
          </p:cNvPr>
          <p:cNvSpPr/>
          <p:nvPr/>
        </p:nvSpPr>
        <p:spPr>
          <a:xfrm>
            <a:off x="9310172" y="4855074"/>
            <a:ext cx="430175" cy="44262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66" name="直線矢印コネクタ 2065">
            <a:extLst>
              <a:ext uri="{FF2B5EF4-FFF2-40B4-BE49-F238E27FC236}">
                <a16:creationId xmlns:a16="http://schemas.microsoft.com/office/drawing/2014/main" id="{CB6F0A12-EB2E-AE5D-8CD8-33EB3BA5FBEB}"/>
              </a:ext>
            </a:extLst>
          </p:cNvPr>
          <p:cNvCxnSpPr>
            <a:cxnSpLocks/>
            <a:stCxn id="2055" idx="3"/>
            <a:endCxn id="2062" idx="2"/>
          </p:cNvCxnSpPr>
          <p:nvPr/>
        </p:nvCxnSpPr>
        <p:spPr>
          <a:xfrm flipV="1">
            <a:off x="8069039" y="3924096"/>
            <a:ext cx="1201377" cy="955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9" name="直線矢印コネクタ 2068">
            <a:extLst>
              <a:ext uri="{FF2B5EF4-FFF2-40B4-BE49-F238E27FC236}">
                <a16:creationId xmlns:a16="http://schemas.microsoft.com/office/drawing/2014/main" id="{EFC78E96-A620-9E8C-1EFA-9C843E0EF300}"/>
              </a:ext>
            </a:extLst>
          </p:cNvPr>
          <p:cNvCxnSpPr>
            <a:cxnSpLocks/>
            <a:stCxn id="2055" idx="3"/>
            <a:endCxn id="2063" idx="2"/>
          </p:cNvCxnSpPr>
          <p:nvPr/>
        </p:nvCxnSpPr>
        <p:spPr>
          <a:xfrm flipV="1">
            <a:off x="8069039" y="4516651"/>
            <a:ext cx="1241133" cy="362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72" name="直線矢印コネクタ 2071">
            <a:extLst>
              <a:ext uri="{FF2B5EF4-FFF2-40B4-BE49-F238E27FC236}">
                <a16:creationId xmlns:a16="http://schemas.microsoft.com/office/drawing/2014/main" id="{70594EB1-4DC6-8F12-CC9C-D7E8AF7A6271}"/>
              </a:ext>
            </a:extLst>
          </p:cNvPr>
          <p:cNvCxnSpPr>
            <a:cxnSpLocks/>
            <a:stCxn id="2055" idx="3"/>
            <a:endCxn id="2064" idx="2"/>
          </p:cNvCxnSpPr>
          <p:nvPr/>
        </p:nvCxnSpPr>
        <p:spPr>
          <a:xfrm>
            <a:off x="8069039" y="4879096"/>
            <a:ext cx="1241133" cy="1972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75" name="テキスト ボックス 2074">
            <a:extLst>
              <a:ext uri="{FF2B5EF4-FFF2-40B4-BE49-F238E27FC236}">
                <a16:creationId xmlns:a16="http://schemas.microsoft.com/office/drawing/2014/main" id="{E60192B5-B645-B6EF-3F43-546465BBE1BC}"/>
              </a:ext>
            </a:extLst>
          </p:cNvPr>
          <p:cNvSpPr txBox="1"/>
          <p:nvPr/>
        </p:nvSpPr>
        <p:spPr>
          <a:xfrm>
            <a:off x="8572901" y="5521813"/>
            <a:ext cx="1939539" cy="369332"/>
          </a:xfrm>
          <a:prstGeom prst="rect">
            <a:avLst/>
          </a:prstGeom>
          <a:noFill/>
        </p:spPr>
        <p:txBody>
          <a:bodyPr wrap="square">
            <a:spAutoFit/>
          </a:bodyPr>
          <a:lstStyle/>
          <a:p>
            <a:pPr algn="ctr"/>
            <a:r>
              <a:rPr lang="ja-JP" altLang="en-US" b="1" dirty="0">
                <a:latin typeface="Noto Sans JP"/>
              </a:rPr>
              <a:t>全結合</a:t>
            </a:r>
            <a:endParaRPr lang="en-US" altLang="ja-JP" b="1" dirty="0">
              <a:latin typeface="Noto Sans JP"/>
            </a:endParaRPr>
          </a:p>
        </p:txBody>
      </p:sp>
    </p:spTree>
    <p:extLst>
      <p:ext uri="{BB962C8B-B14F-4D97-AF65-F5344CB8AC3E}">
        <p14:creationId xmlns:p14="http://schemas.microsoft.com/office/powerpoint/2010/main" val="25750707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987735" y="526202"/>
            <a:ext cx="10323008" cy="2308324"/>
          </a:xfrm>
          <a:prstGeom prst="rect">
            <a:avLst/>
          </a:prstGeom>
          <a:noFill/>
        </p:spPr>
        <p:txBody>
          <a:bodyPr wrap="square" rtlCol="0">
            <a:spAutoFit/>
          </a:bodyPr>
          <a:lstStyle/>
          <a:p>
            <a:r>
              <a:rPr lang="ja-JP" altLang="en-US" sz="2400" b="1" dirty="0">
                <a:solidFill>
                  <a:srgbClr val="FF0000"/>
                </a:solidFill>
              </a:rPr>
              <a:t>再帰的ニューラルネットワーク</a:t>
            </a:r>
            <a:r>
              <a:rPr lang="en-US" altLang="ja-JP" sz="2400" b="1" dirty="0">
                <a:solidFill>
                  <a:srgbClr val="FF0000"/>
                </a:solidFill>
              </a:rPr>
              <a:t> </a:t>
            </a:r>
            <a:r>
              <a:rPr lang="ja-JP" altLang="en-US" sz="2400" b="1" dirty="0">
                <a:solidFill>
                  <a:srgbClr val="FF0000"/>
                </a:solidFill>
              </a:rPr>
              <a:t>（</a:t>
            </a:r>
            <a:r>
              <a:rPr lang="en-US" altLang="ja-JP" sz="2400" b="1" dirty="0">
                <a:solidFill>
                  <a:srgbClr val="FF0000"/>
                </a:solidFill>
              </a:rPr>
              <a:t>RNN</a:t>
            </a:r>
            <a:r>
              <a:rPr lang="ja-JP" altLang="en-US" sz="2400" b="1" dirty="0">
                <a:solidFill>
                  <a:srgbClr val="FF0000"/>
                </a:solidFill>
              </a:rPr>
              <a:t>：</a:t>
            </a:r>
            <a:r>
              <a:rPr lang="en-US" altLang="ja-JP" sz="2400" b="1" dirty="0">
                <a:solidFill>
                  <a:srgbClr val="FF0000"/>
                </a:solidFill>
              </a:rPr>
              <a:t>Recurrent Neural Network</a:t>
            </a:r>
            <a:r>
              <a:rPr lang="ja-JP" altLang="en-US" sz="2400" b="1" dirty="0">
                <a:solidFill>
                  <a:srgbClr val="FF0000"/>
                </a:solidFill>
              </a:rPr>
              <a:t>）</a:t>
            </a:r>
            <a:endParaRPr lang="en-US" altLang="ja-JP" sz="2400" b="1" dirty="0">
              <a:solidFill>
                <a:srgbClr val="FF0000"/>
              </a:solidFill>
            </a:endParaRPr>
          </a:p>
          <a:p>
            <a:endParaRPr lang="en-US" altLang="ja-JP" sz="2400" dirty="0"/>
          </a:p>
          <a:p>
            <a:r>
              <a:rPr lang="ja-JP" altLang="en-US" sz="2400" dirty="0"/>
              <a:t>音声認識で一般的に使用されるニューラルネットワークの一種</a:t>
            </a:r>
            <a:r>
              <a:rPr lang="ja-JP" altLang="en-US" sz="2400" b="0" i="0" dirty="0">
                <a:effectLst/>
                <a:latin typeface="Lato" panose="020F0502020204030203" pitchFamily="34" charset="0"/>
              </a:rPr>
              <a:t>。データの時系列特性を認識し、そのパターンを使用して次に起こり得るシナリオを</a:t>
            </a:r>
            <a:r>
              <a:rPr lang="ja-JP" altLang="en-US" sz="2400" b="1" i="0" dirty="0">
                <a:effectLst/>
                <a:latin typeface="Lato" panose="020F0502020204030203" pitchFamily="34" charset="0"/>
              </a:rPr>
              <a:t>予測</a:t>
            </a:r>
            <a:r>
              <a:rPr lang="ja-JP" altLang="en-US" sz="2400" b="0" i="0" dirty="0">
                <a:effectLst/>
                <a:latin typeface="Lato" panose="020F0502020204030203" pitchFamily="34" charset="0"/>
              </a:rPr>
              <a:t>する。現在の入力とともに過去の入力から学んだことを考慮して意思決定を行うことができる。</a:t>
            </a:r>
            <a:endParaRPr lang="en-US" altLang="ja-JP" sz="2400" dirty="0"/>
          </a:p>
        </p:txBody>
      </p:sp>
      <p:sp>
        <p:nvSpPr>
          <p:cNvPr id="2" name="フローチャート: 代替処理 1">
            <a:extLst>
              <a:ext uri="{FF2B5EF4-FFF2-40B4-BE49-F238E27FC236}">
                <a16:creationId xmlns:a16="http://schemas.microsoft.com/office/drawing/2014/main" id="{3434785F-D64B-A3CD-EDDE-CA3108ECC550}"/>
              </a:ext>
            </a:extLst>
          </p:cNvPr>
          <p:cNvSpPr/>
          <p:nvPr/>
        </p:nvSpPr>
        <p:spPr>
          <a:xfrm>
            <a:off x="3081131" y="3061252"/>
            <a:ext cx="1500808" cy="47707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入力層</a:t>
            </a:r>
          </a:p>
        </p:txBody>
      </p:sp>
      <p:sp>
        <p:nvSpPr>
          <p:cNvPr id="5" name="フローチャート: 代替処理 4">
            <a:extLst>
              <a:ext uri="{FF2B5EF4-FFF2-40B4-BE49-F238E27FC236}">
                <a16:creationId xmlns:a16="http://schemas.microsoft.com/office/drawing/2014/main" id="{650D9FF6-B7A7-E63D-53D3-C06526AA32CD}"/>
              </a:ext>
            </a:extLst>
          </p:cNvPr>
          <p:cNvSpPr/>
          <p:nvPr/>
        </p:nvSpPr>
        <p:spPr>
          <a:xfrm>
            <a:off x="5398835" y="3061252"/>
            <a:ext cx="1500808" cy="477078"/>
          </a:xfrm>
          <a:prstGeom prst="flowChartAlternate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2000" b="1" dirty="0"/>
              <a:t>隠れ</a:t>
            </a:r>
            <a:r>
              <a:rPr kumimoji="1" lang="ja-JP" altLang="en-US" sz="2000" b="1" dirty="0"/>
              <a:t>層</a:t>
            </a:r>
          </a:p>
        </p:txBody>
      </p:sp>
      <p:sp>
        <p:nvSpPr>
          <p:cNvPr id="6" name="フローチャート: 代替処理 5">
            <a:extLst>
              <a:ext uri="{FF2B5EF4-FFF2-40B4-BE49-F238E27FC236}">
                <a16:creationId xmlns:a16="http://schemas.microsoft.com/office/drawing/2014/main" id="{F1E9F7BF-29FC-ED00-5482-FFCDE0821F60}"/>
              </a:ext>
            </a:extLst>
          </p:cNvPr>
          <p:cNvSpPr/>
          <p:nvPr/>
        </p:nvSpPr>
        <p:spPr>
          <a:xfrm>
            <a:off x="7716539" y="3061252"/>
            <a:ext cx="1500808" cy="477078"/>
          </a:xfrm>
          <a:prstGeom prst="flowChartAlternate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000" b="1" dirty="0"/>
              <a:t>出力層</a:t>
            </a:r>
          </a:p>
        </p:txBody>
      </p:sp>
      <p:cxnSp>
        <p:nvCxnSpPr>
          <p:cNvPr id="9" name="直線矢印コネクタ 8">
            <a:extLst>
              <a:ext uri="{FF2B5EF4-FFF2-40B4-BE49-F238E27FC236}">
                <a16:creationId xmlns:a16="http://schemas.microsoft.com/office/drawing/2014/main" id="{CA431970-CC7D-FCFD-70EF-5FF9EBC72D8B}"/>
              </a:ext>
            </a:extLst>
          </p:cNvPr>
          <p:cNvCxnSpPr>
            <a:cxnSpLocks/>
            <a:stCxn id="2" idx="3"/>
            <a:endCxn id="5" idx="1"/>
          </p:cNvCxnSpPr>
          <p:nvPr/>
        </p:nvCxnSpPr>
        <p:spPr>
          <a:xfrm>
            <a:off x="4581939" y="3299791"/>
            <a:ext cx="8168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923A00E3-EEBD-A9ED-CACA-967F5CC7F6C0}"/>
              </a:ext>
            </a:extLst>
          </p:cNvPr>
          <p:cNvCxnSpPr>
            <a:cxnSpLocks/>
            <a:stCxn id="5" idx="3"/>
            <a:endCxn id="6" idx="1"/>
          </p:cNvCxnSpPr>
          <p:nvPr/>
        </p:nvCxnSpPr>
        <p:spPr>
          <a:xfrm>
            <a:off x="6899643" y="3299791"/>
            <a:ext cx="8168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781DD58F-C21E-896C-10C9-4EC4D986BFB9}"/>
              </a:ext>
            </a:extLst>
          </p:cNvPr>
          <p:cNvSpPr txBox="1"/>
          <p:nvPr/>
        </p:nvSpPr>
        <p:spPr>
          <a:xfrm>
            <a:off x="1491985" y="3095247"/>
            <a:ext cx="1097777" cy="400110"/>
          </a:xfrm>
          <a:prstGeom prst="rect">
            <a:avLst/>
          </a:prstGeom>
          <a:noFill/>
        </p:spPr>
        <p:txBody>
          <a:bodyPr wrap="square">
            <a:spAutoFit/>
          </a:bodyPr>
          <a:lstStyle/>
          <a:p>
            <a:pPr algn="ctr"/>
            <a:r>
              <a:rPr lang="ja-JP" altLang="en-US" sz="2000" b="1" dirty="0">
                <a:latin typeface="Noto Sans JP"/>
              </a:rPr>
              <a:t>今日</a:t>
            </a:r>
            <a:endParaRPr lang="en-US" altLang="ja-JP" sz="2000" b="1" dirty="0">
              <a:latin typeface="Noto Sans JP"/>
            </a:endParaRPr>
          </a:p>
        </p:txBody>
      </p:sp>
      <p:cxnSp>
        <p:nvCxnSpPr>
          <p:cNvPr id="21" name="直線矢印コネクタ 20">
            <a:extLst>
              <a:ext uri="{FF2B5EF4-FFF2-40B4-BE49-F238E27FC236}">
                <a16:creationId xmlns:a16="http://schemas.microsoft.com/office/drawing/2014/main" id="{31304045-F069-02D1-14A9-43BA8FC80EBD}"/>
              </a:ext>
            </a:extLst>
          </p:cNvPr>
          <p:cNvCxnSpPr>
            <a:cxnSpLocks/>
            <a:stCxn id="20" idx="3"/>
            <a:endCxn id="2" idx="1"/>
          </p:cNvCxnSpPr>
          <p:nvPr/>
        </p:nvCxnSpPr>
        <p:spPr>
          <a:xfrm>
            <a:off x="2589762" y="3295302"/>
            <a:ext cx="491369" cy="4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フローチャート: 代替処理 24">
            <a:extLst>
              <a:ext uri="{FF2B5EF4-FFF2-40B4-BE49-F238E27FC236}">
                <a16:creationId xmlns:a16="http://schemas.microsoft.com/office/drawing/2014/main" id="{40F3F6ED-389D-F2EE-74FC-97CBF7969702}"/>
              </a:ext>
            </a:extLst>
          </p:cNvPr>
          <p:cNvSpPr/>
          <p:nvPr/>
        </p:nvSpPr>
        <p:spPr>
          <a:xfrm>
            <a:off x="3081131" y="3802945"/>
            <a:ext cx="1500808" cy="47707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入力層</a:t>
            </a:r>
          </a:p>
        </p:txBody>
      </p:sp>
      <p:sp>
        <p:nvSpPr>
          <p:cNvPr id="26" name="フローチャート: 代替処理 25">
            <a:extLst>
              <a:ext uri="{FF2B5EF4-FFF2-40B4-BE49-F238E27FC236}">
                <a16:creationId xmlns:a16="http://schemas.microsoft.com/office/drawing/2014/main" id="{11D31293-C534-0E67-08D7-CC4E85882A6B}"/>
              </a:ext>
            </a:extLst>
          </p:cNvPr>
          <p:cNvSpPr/>
          <p:nvPr/>
        </p:nvSpPr>
        <p:spPr>
          <a:xfrm>
            <a:off x="5398835" y="3802945"/>
            <a:ext cx="1500808" cy="477078"/>
          </a:xfrm>
          <a:prstGeom prst="flowChartAlternate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2000" b="1" dirty="0"/>
              <a:t>隠れ</a:t>
            </a:r>
            <a:r>
              <a:rPr kumimoji="1" lang="ja-JP" altLang="en-US" sz="2000" b="1" dirty="0"/>
              <a:t>層</a:t>
            </a:r>
          </a:p>
        </p:txBody>
      </p:sp>
      <p:sp>
        <p:nvSpPr>
          <p:cNvPr id="27" name="フローチャート: 代替処理 26">
            <a:extLst>
              <a:ext uri="{FF2B5EF4-FFF2-40B4-BE49-F238E27FC236}">
                <a16:creationId xmlns:a16="http://schemas.microsoft.com/office/drawing/2014/main" id="{7192C1B4-13BB-0811-F5B2-3AE7A1455D30}"/>
              </a:ext>
            </a:extLst>
          </p:cNvPr>
          <p:cNvSpPr/>
          <p:nvPr/>
        </p:nvSpPr>
        <p:spPr>
          <a:xfrm>
            <a:off x="7716539" y="3802945"/>
            <a:ext cx="1500808" cy="477078"/>
          </a:xfrm>
          <a:prstGeom prst="flowChartAlternate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000" b="1" dirty="0"/>
              <a:t>出力層</a:t>
            </a:r>
          </a:p>
        </p:txBody>
      </p:sp>
      <p:cxnSp>
        <p:nvCxnSpPr>
          <p:cNvPr id="28" name="直線矢印コネクタ 27">
            <a:extLst>
              <a:ext uri="{FF2B5EF4-FFF2-40B4-BE49-F238E27FC236}">
                <a16:creationId xmlns:a16="http://schemas.microsoft.com/office/drawing/2014/main" id="{56700B81-A069-3EB4-2E37-9ED939CBEA0B}"/>
              </a:ext>
            </a:extLst>
          </p:cNvPr>
          <p:cNvCxnSpPr>
            <a:cxnSpLocks/>
            <a:stCxn id="25" idx="3"/>
            <a:endCxn id="26" idx="1"/>
          </p:cNvCxnSpPr>
          <p:nvPr/>
        </p:nvCxnSpPr>
        <p:spPr>
          <a:xfrm>
            <a:off x="4581939" y="4041484"/>
            <a:ext cx="8168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503471EB-2B29-62F3-FC38-5004E62B2B69}"/>
              </a:ext>
            </a:extLst>
          </p:cNvPr>
          <p:cNvCxnSpPr>
            <a:cxnSpLocks/>
            <a:stCxn id="26" idx="3"/>
            <a:endCxn id="27" idx="1"/>
          </p:cNvCxnSpPr>
          <p:nvPr/>
        </p:nvCxnSpPr>
        <p:spPr>
          <a:xfrm>
            <a:off x="6899643" y="4041484"/>
            <a:ext cx="8168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テキスト ボックス 29">
            <a:extLst>
              <a:ext uri="{FF2B5EF4-FFF2-40B4-BE49-F238E27FC236}">
                <a16:creationId xmlns:a16="http://schemas.microsoft.com/office/drawing/2014/main" id="{EADDF64D-3F61-0E9D-9F85-7E318B6FB57D}"/>
              </a:ext>
            </a:extLst>
          </p:cNvPr>
          <p:cNvSpPr txBox="1"/>
          <p:nvPr/>
        </p:nvSpPr>
        <p:spPr>
          <a:xfrm>
            <a:off x="1491985" y="3836940"/>
            <a:ext cx="1097777" cy="400110"/>
          </a:xfrm>
          <a:prstGeom prst="rect">
            <a:avLst/>
          </a:prstGeom>
          <a:noFill/>
        </p:spPr>
        <p:txBody>
          <a:bodyPr wrap="square">
            <a:spAutoFit/>
          </a:bodyPr>
          <a:lstStyle/>
          <a:p>
            <a:pPr algn="ctr"/>
            <a:r>
              <a:rPr lang="ja-JP" altLang="en-US" sz="2000" b="1" dirty="0">
                <a:latin typeface="Noto Sans JP"/>
              </a:rPr>
              <a:t>は</a:t>
            </a:r>
            <a:endParaRPr lang="en-US" altLang="ja-JP" sz="2000" b="1" dirty="0">
              <a:latin typeface="Noto Sans JP"/>
            </a:endParaRPr>
          </a:p>
        </p:txBody>
      </p:sp>
      <p:cxnSp>
        <p:nvCxnSpPr>
          <p:cNvPr id="31" name="直線矢印コネクタ 30">
            <a:extLst>
              <a:ext uri="{FF2B5EF4-FFF2-40B4-BE49-F238E27FC236}">
                <a16:creationId xmlns:a16="http://schemas.microsoft.com/office/drawing/2014/main" id="{06D6EEC3-A659-F528-2420-D158E3C87501}"/>
              </a:ext>
            </a:extLst>
          </p:cNvPr>
          <p:cNvCxnSpPr>
            <a:cxnSpLocks/>
            <a:stCxn id="30" idx="3"/>
            <a:endCxn id="25" idx="1"/>
          </p:cNvCxnSpPr>
          <p:nvPr/>
        </p:nvCxnSpPr>
        <p:spPr>
          <a:xfrm>
            <a:off x="2589762" y="4036995"/>
            <a:ext cx="491369" cy="4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48" name="フローチャート: 代替処理 2047">
            <a:extLst>
              <a:ext uri="{FF2B5EF4-FFF2-40B4-BE49-F238E27FC236}">
                <a16:creationId xmlns:a16="http://schemas.microsoft.com/office/drawing/2014/main" id="{16461DEC-A31D-0339-EBE9-CB8FED2308ED}"/>
              </a:ext>
            </a:extLst>
          </p:cNvPr>
          <p:cNvSpPr/>
          <p:nvPr/>
        </p:nvSpPr>
        <p:spPr>
          <a:xfrm>
            <a:off x="3081131" y="4583122"/>
            <a:ext cx="1500808" cy="47707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入力層</a:t>
            </a:r>
          </a:p>
        </p:txBody>
      </p:sp>
      <p:sp>
        <p:nvSpPr>
          <p:cNvPr id="2049" name="フローチャート: 代替処理 2048">
            <a:extLst>
              <a:ext uri="{FF2B5EF4-FFF2-40B4-BE49-F238E27FC236}">
                <a16:creationId xmlns:a16="http://schemas.microsoft.com/office/drawing/2014/main" id="{6E73138D-5A04-3694-39CF-0FFE4914B302}"/>
              </a:ext>
            </a:extLst>
          </p:cNvPr>
          <p:cNvSpPr/>
          <p:nvPr/>
        </p:nvSpPr>
        <p:spPr>
          <a:xfrm>
            <a:off x="5398835" y="4583122"/>
            <a:ext cx="1500808" cy="477078"/>
          </a:xfrm>
          <a:prstGeom prst="flowChartAlternate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2000" b="1" dirty="0"/>
              <a:t>隠れ</a:t>
            </a:r>
            <a:r>
              <a:rPr kumimoji="1" lang="ja-JP" altLang="en-US" sz="2000" b="1" dirty="0"/>
              <a:t>層</a:t>
            </a:r>
          </a:p>
        </p:txBody>
      </p:sp>
      <p:sp>
        <p:nvSpPr>
          <p:cNvPr id="2052" name="フローチャート: 代替処理 2051">
            <a:extLst>
              <a:ext uri="{FF2B5EF4-FFF2-40B4-BE49-F238E27FC236}">
                <a16:creationId xmlns:a16="http://schemas.microsoft.com/office/drawing/2014/main" id="{72FD0118-DD9A-5E70-950D-9397AA481E01}"/>
              </a:ext>
            </a:extLst>
          </p:cNvPr>
          <p:cNvSpPr/>
          <p:nvPr/>
        </p:nvSpPr>
        <p:spPr>
          <a:xfrm>
            <a:off x="7716539" y="4583122"/>
            <a:ext cx="1500808" cy="477078"/>
          </a:xfrm>
          <a:prstGeom prst="flowChartAlternate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000" b="1" dirty="0"/>
              <a:t>出力層</a:t>
            </a:r>
          </a:p>
        </p:txBody>
      </p:sp>
      <p:cxnSp>
        <p:nvCxnSpPr>
          <p:cNvPr id="2053" name="直線矢印コネクタ 2052">
            <a:extLst>
              <a:ext uri="{FF2B5EF4-FFF2-40B4-BE49-F238E27FC236}">
                <a16:creationId xmlns:a16="http://schemas.microsoft.com/office/drawing/2014/main" id="{C947D48F-D2B2-2FEE-D3A2-B3B4E3C2DC5C}"/>
              </a:ext>
            </a:extLst>
          </p:cNvPr>
          <p:cNvCxnSpPr>
            <a:cxnSpLocks/>
            <a:stCxn id="2048" idx="3"/>
            <a:endCxn id="2049" idx="1"/>
          </p:cNvCxnSpPr>
          <p:nvPr/>
        </p:nvCxnSpPr>
        <p:spPr>
          <a:xfrm>
            <a:off x="4581939" y="4821661"/>
            <a:ext cx="8168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54" name="直線矢印コネクタ 2053">
            <a:extLst>
              <a:ext uri="{FF2B5EF4-FFF2-40B4-BE49-F238E27FC236}">
                <a16:creationId xmlns:a16="http://schemas.microsoft.com/office/drawing/2014/main" id="{7CB0DFED-ECD2-73DD-03B1-C8F2C357B4ED}"/>
              </a:ext>
            </a:extLst>
          </p:cNvPr>
          <p:cNvCxnSpPr>
            <a:cxnSpLocks/>
            <a:stCxn id="2049" idx="3"/>
            <a:endCxn id="2052" idx="1"/>
          </p:cNvCxnSpPr>
          <p:nvPr/>
        </p:nvCxnSpPr>
        <p:spPr>
          <a:xfrm>
            <a:off x="6899643" y="4821661"/>
            <a:ext cx="8168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59" name="テキスト ボックス 2058">
            <a:extLst>
              <a:ext uri="{FF2B5EF4-FFF2-40B4-BE49-F238E27FC236}">
                <a16:creationId xmlns:a16="http://schemas.microsoft.com/office/drawing/2014/main" id="{193DA933-F00C-0A8A-0AD9-CBECAA96A387}"/>
              </a:ext>
            </a:extLst>
          </p:cNvPr>
          <p:cNvSpPr txBox="1"/>
          <p:nvPr/>
        </p:nvSpPr>
        <p:spPr>
          <a:xfrm>
            <a:off x="1491985" y="4617117"/>
            <a:ext cx="1097777" cy="400110"/>
          </a:xfrm>
          <a:prstGeom prst="rect">
            <a:avLst/>
          </a:prstGeom>
          <a:noFill/>
        </p:spPr>
        <p:txBody>
          <a:bodyPr wrap="square">
            <a:spAutoFit/>
          </a:bodyPr>
          <a:lstStyle/>
          <a:p>
            <a:pPr algn="ctr"/>
            <a:r>
              <a:rPr lang="ja-JP" altLang="en-US" sz="2000" b="1" dirty="0">
                <a:latin typeface="Noto Sans JP"/>
              </a:rPr>
              <a:t>晴れ</a:t>
            </a:r>
            <a:endParaRPr lang="en-US" altLang="ja-JP" sz="2000" b="1" dirty="0">
              <a:latin typeface="Noto Sans JP"/>
            </a:endParaRPr>
          </a:p>
        </p:txBody>
      </p:sp>
      <p:cxnSp>
        <p:nvCxnSpPr>
          <p:cNvPr id="2065" name="直線矢印コネクタ 2064">
            <a:extLst>
              <a:ext uri="{FF2B5EF4-FFF2-40B4-BE49-F238E27FC236}">
                <a16:creationId xmlns:a16="http://schemas.microsoft.com/office/drawing/2014/main" id="{2F53C791-58E0-D298-10E3-5F6F3AA58D39}"/>
              </a:ext>
            </a:extLst>
          </p:cNvPr>
          <p:cNvCxnSpPr>
            <a:cxnSpLocks/>
            <a:stCxn id="2059" idx="3"/>
            <a:endCxn id="2048" idx="1"/>
          </p:cNvCxnSpPr>
          <p:nvPr/>
        </p:nvCxnSpPr>
        <p:spPr>
          <a:xfrm>
            <a:off x="2589762" y="4817172"/>
            <a:ext cx="491369" cy="4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67" name="フローチャート: 代替処理 2066">
            <a:extLst>
              <a:ext uri="{FF2B5EF4-FFF2-40B4-BE49-F238E27FC236}">
                <a16:creationId xmlns:a16="http://schemas.microsoft.com/office/drawing/2014/main" id="{4F956ACF-23E1-406C-0B45-0BC9DDC8ADEF}"/>
              </a:ext>
            </a:extLst>
          </p:cNvPr>
          <p:cNvSpPr/>
          <p:nvPr/>
        </p:nvSpPr>
        <p:spPr>
          <a:xfrm>
            <a:off x="3081131" y="5315837"/>
            <a:ext cx="1500808" cy="47707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入力層</a:t>
            </a:r>
          </a:p>
        </p:txBody>
      </p:sp>
      <p:sp>
        <p:nvSpPr>
          <p:cNvPr id="2068" name="フローチャート: 代替処理 2067">
            <a:extLst>
              <a:ext uri="{FF2B5EF4-FFF2-40B4-BE49-F238E27FC236}">
                <a16:creationId xmlns:a16="http://schemas.microsoft.com/office/drawing/2014/main" id="{2E643B9E-4DBC-B246-1BEB-E7D60C527BBF}"/>
              </a:ext>
            </a:extLst>
          </p:cNvPr>
          <p:cNvSpPr/>
          <p:nvPr/>
        </p:nvSpPr>
        <p:spPr>
          <a:xfrm>
            <a:off x="5398835" y="5315837"/>
            <a:ext cx="1500808" cy="477078"/>
          </a:xfrm>
          <a:prstGeom prst="flowChartAlternateProces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ja-JP" altLang="en-US" sz="2000" b="1" dirty="0"/>
              <a:t>隠れ</a:t>
            </a:r>
            <a:r>
              <a:rPr kumimoji="1" lang="ja-JP" altLang="en-US" sz="2000" b="1" dirty="0"/>
              <a:t>層</a:t>
            </a:r>
          </a:p>
        </p:txBody>
      </p:sp>
      <p:sp>
        <p:nvSpPr>
          <p:cNvPr id="2070" name="フローチャート: 代替処理 2069">
            <a:extLst>
              <a:ext uri="{FF2B5EF4-FFF2-40B4-BE49-F238E27FC236}">
                <a16:creationId xmlns:a16="http://schemas.microsoft.com/office/drawing/2014/main" id="{4711F958-B888-DF69-FC57-8A570493E0DB}"/>
              </a:ext>
            </a:extLst>
          </p:cNvPr>
          <p:cNvSpPr/>
          <p:nvPr/>
        </p:nvSpPr>
        <p:spPr>
          <a:xfrm>
            <a:off x="7716539" y="5315837"/>
            <a:ext cx="1500808" cy="477078"/>
          </a:xfrm>
          <a:prstGeom prst="flowChartAlternateProces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000" b="1" dirty="0"/>
              <a:t>出力層</a:t>
            </a:r>
          </a:p>
        </p:txBody>
      </p:sp>
      <p:cxnSp>
        <p:nvCxnSpPr>
          <p:cNvPr id="2071" name="直線矢印コネクタ 2070">
            <a:extLst>
              <a:ext uri="{FF2B5EF4-FFF2-40B4-BE49-F238E27FC236}">
                <a16:creationId xmlns:a16="http://schemas.microsoft.com/office/drawing/2014/main" id="{906858AF-8622-5526-E085-2315E42DC3A8}"/>
              </a:ext>
            </a:extLst>
          </p:cNvPr>
          <p:cNvCxnSpPr>
            <a:cxnSpLocks/>
            <a:stCxn id="2067" idx="3"/>
            <a:endCxn id="2068" idx="1"/>
          </p:cNvCxnSpPr>
          <p:nvPr/>
        </p:nvCxnSpPr>
        <p:spPr>
          <a:xfrm>
            <a:off x="4581939" y="5554376"/>
            <a:ext cx="8168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73" name="直線矢印コネクタ 2072">
            <a:extLst>
              <a:ext uri="{FF2B5EF4-FFF2-40B4-BE49-F238E27FC236}">
                <a16:creationId xmlns:a16="http://schemas.microsoft.com/office/drawing/2014/main" id="{3F2BB076-D522-5BAA-70B6-BAECF6176EF3}"/>
              </a:ext>
            </a:extLst>
          </p:cNvPr>
          <p:cNvCxnSpPr>
            <a:cxnSpLocks/>
            <a:stCxn id="2068" idx="3"/>
            <a:endCxn id="2070" idx="1"/>
          </p:cNvCxnSpPr>
          <p:nvPr/>
        </p:nvCxnSpPr>
        <p:spPr>
          <a:xfrm>
            <a:off x="6899643" y="5554376"/>
            <a:ext cx="8168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74" name="テキスト ボックス 2073">
            <a:extLst>
              <a:ext uri="{FF2B5EF4-FFF2-40B4-BE49-F238E27FC236}">
                <a16:creationId xmlns:a16="http://schemas.microsoft.com/office/drawing/2014/main" id="{8DD74CFF-CB10-98B8-7A2B-7FECE1DD2C9C}"/>
              </a:ext>
            </a:extLst>
          </p:cNvPr>
          <p:cNvSpPr txBox="1"/>
          <p:nvPr/>
        </p:nvSpPr>
        <p:spPr>
          <a:xfrm>
            <a:off x="1491985" y="5349832"/>
            <a:ext cx="1097777" cy="400110"/>
          </a:xfrm>
          <a:prstGeom prst="rect">
            <a:avLst/>
          </a:prstGeom>
          <a:noFill/>
        </p:spPr>
        <p:txBody>
          <a:bodyPr wrap="square">
            <a:spAutoFit/>
          </a:bodyPr>
          <a:lstStyle/>
          <a:p>
            <a:pPr algn="ctr"/>
            <a:r>
              <a:rPr lang="ja-JP" altLang="en-US" sz="2000" b="1" dirty="0">
                <a:latin typeface="Noto Sans JP"/>
              </a:rPr>
              <a:t>？</a:t>
            </a:r>
            <a:endParaRPr lang="en-US" altLang="ja-JP" sz="2000" b="1" dirty="0">
              <a:latin typeface="Noto Sans JP"/>
            </a:endParaRPr>
          </a:p>
        </p:txBody>
      </p:sp>
      <p:cxnSp>
        <p:nvCxnSpPr>
          <p:cNvPr id="2076" name="直線矢印コネクタ 2075">
            <a:extLst>
              <a:ext uri="{FF2B5EF4-FFF2-40B4-BE49-F238E27FC236}">
                <a16:creationId xmlns:a16="http://schemas.microsoft.com/office/drawing/2014/main" id="{68BD9AB3-0078-ABC0-435C-C97D279C1B1F}"/>
              </a:ext>
            </a:extLst>
          </p:cNvPr>
          <p:cNvCxnSpPr>
            <a:cxnSpLocks/>
            <a:stCxn id="2074" idx="3"/>
            <a:endCxn id="2067" idx="1"/>
          </p:cNvCxnSpPr>
          <p:nvPr/>
        </p:nvCxnSpPr>
        <p:spPr>
          <a:xfrm>
            <a:off x="2589762" y="5549887"/>
            <a:ext cx="491369" cy="44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77" name="吹き出し: 角を丸めた四角形 2076">
            <a:extLst>
              <a:ext uri="{FF2B5EF4-FFF2-40B4-BE49-F238E27FC236}">
                <a16:creationId xmlns:a16="http://schemas.microsoft.com/office/drawing/2014/main" id="{2D51D670-C47C-2C49-400D-9925B4C314D2}"/>
              </a:ext>
            </a:extLst>
          </p:cNvPr>
          <p:cNvSpPr/>
          <p:nvPr/>
        </p:nvSpPr>
        <p:spPr>
          <a:xfrm>
            <a:off x="9647505" y="3722899"/>
            <a:ext cx="1018069" cy="775252"/>
          </a:xfrm>
          <a:prstGeom prst="wedgeRoundRectCallout">
            <a:avLst>
              <a:gd name="adj1" fmla="val -82338"/>
              <a:gd name="adj2" fmla="val 10352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4400" b="1" dirty="0">
                <a:effectLst>
                  <a:outerShdw blurRad="38100" dist="38100" dir="2700000" algn="tl">
                    <a:srgbClr val="000000">
                      <a:alpha val="43137"/>
                    </a:srgbClr>
                  </a:outerShdw>
                </a:effectLst>
              </a:rPr>
              <a:t>雨</a:t>
            </a:r>
          </a:p>
        </p:txBody>
      </p:sp>
      <p:cxnSp>
        <p:nvCxnSpPr>
          <p:cNvPr id="2079" name="コネクタ: カギ線 2078">
            <a:extLst>
              <a:ext uri="{FF2B5EF4-FFF2-40B4-BE49-F238E27FC236}">
                <a16:creationId xmlns:a16="http://schemas.microsoft.com/office/drawing/2014/main" id="{A50EEAD7-53F4-B563-703C-93AB35D8F487}"/>
              </a:ext>
            </a:extLst>
          </p:cNvPr>
          <p:cNvCxnSpPr>
            <a:stCxn id="5" idx="2"/>
            <a:endCxn id="26" idx="1"/>
          </p:cNvCxnSpPr>
          <p:nvPr/>
        </p:nvCxnSpPr>
        <p:spPr>
          <a:xfrm rot="5400000">
            <a:off x="5522460" y="3414705"/>
            <a:ext cx="503154" cy="750404"/>
          </a:xfrm>
          <a:prstGeom prst="bentConnector4">
            <a:avLst>
              <a:gd name="adj1" fmla="val 26296"/>
              <a:gd name="adj2" fmla="val 130464"/>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32" name="コネクタ: カギ線 31">
            <a:extLst>
              <a:ext uri="{FF2B5EF4-FFF2-40B4-BE49-F238E27FC236}">
                <a16:creationId xmlns:a16="http://schemas.microsoft.com/office/drawing/2014/main" id="{F39A14D7-FA4B-CB29-2F57-ACE5BFAF63CD}"/>
              </a:ext>
            </a:extLst>
          </p:cNvPr>
          <p:cNvCxnSpPr>
            <a:cxnSpLocks/>
            <a:stCxn id="26" idx="2"/>
            <a:endCxn id="2049" idx="1"/>
          </p:cNvCxnSpPr>
          <p:nvPr/>
        </p:nvCxnSpPr>
        <p:spPr>
          <a:xfrm rot="5400000">
            <a:off x="5503218" y="4175640"/>
            <a:ext cx="541638" cy="750404"/>
          </a:xfrm>
          <a:prstGeom prst="bentConnector4">
            <a:avLst>
              <a:gd name="adj1" fmla="val 27980"/>
              <a:gd name="adj2" fmla="val 130464"/>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35" name="コネクタ: カギ線 34">
            <a:extLst>
              <a:ext uri="{FF2B5EF4-FFF2-40B4-BE49-F238E27FC236}">
                <a16:creationId xmlns:a16="http://schemas.microsoft.com/office/drawing/2014/main" id="{593988C4-67C5-DE81-4BAB-938A0C40E7EC}"/>
              </a:ext>
            </a:extLst>
          </p:cNvPr>
          <p:cNvCxnSpPr>
            <a:cxnSpLocks/>
            <a:stCxn id="2049" idx="2"/>
            <a:endCxn id="2068" idx="1"/>
          </p:cNvCxnSpPr>
          <p:nvPr/>
        </p:nvCxnSpPr>
        <p:spPr>
          <a:xfrm rot="5400000">
            <a:off x="5526949" y="4932086"/>
            <a:ext cx="494176" cy="750404"/>
          </a:xfrm>
          <a:prstGeom prst="bentConnector4">
            <a:avLst>
              <a:gd name="adj1" fmla="val 25865"/>
              <a:gd name="adj2" fmla="val 130464"/>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38" name="吹き出し: 角を丸めた四角形 37">
            <a:extLst>
              <a:ext uri="{FF2B5EF4-FFF2-40B4-BE49-F238E27FC236}">
                <a16:creationId xmlns:a16="http://schemas.microsoft.com/office/drawing/2014/main" id="{AE6894CB-FEC8-57F1-9AF3-3FFC0C7C9A8C}"/>
              </a:ext>
            </a:extLst>
          </p:cNvPr>
          <p:cNvSpPr/>
          <p:nvPr/>
        </p:nvSpPr>
        <p:spPr>
          <a:xfrm>
            <a:off x="2845775" y="6087036"/>
            <a:ext cx="5621168" cy="470128"/>
          </a:xfrm>
          <a:prstGeom prst="wedgeRoundRectCallout">
            <a:avLst>
              <a:gd name="adj1" fmla="val -7033"/>
              <a:gd name="adj2" fmla="val -155102"/>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ja-JP" altLang="en-US" sz="2400" b="1" dirty="0">
                <a:effectLst>
                  <a:outerShdw blurRad="38100" dist="38100" dir="2700000" algn="tl">
                    <a:srgbClr val="000000">
                      <a:alpha val="43137"/>
                    </a:srgbClr>
                  </a:outerShdw>
                </a:effectLst>
              </a:rPr>
              <a:t>再帰的（演算結果を次の演算に利用）</a:t>
            </a:r>
          </a:p>
        </p:txBody>
      </p:sp>
    </p:spTree>
    <p:extLst>
      <p:ext uri="{BB962C8B-B14F-4D97-AF65-F5344CB8AC3E}">
        <p14:creationId xmlns:p14="http://schemas.microsoft.com/office/powerpoint/2010/main" val="21461363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934496" y="734631"/>
            <a:ext cx="10323008" cy="1938992"/>
          </a:xfrm>
          <a:prstGeom prst="rect">
            <a:avLst/>
          </a:prstGeom>
          <a:noFill/>
        </p:spPr>
        <p:txBody>
          <a:bodyPr wrap="square" rtlCol="0">
            <a:spAutoFit/>
          </a:bodyPr>
          <a:lstStyle/>
          <a:p>
            <a:r>
              <a:rPr lang="ja-JP" altLang="en-US" sz="2400" b="1" dirty="0">
                <a:solidFill>
                  <a:srgbClr val="FF0000"/>
                </a:solidFill>
              </a:rPr>
              <a:t>敵対的生成ネットワーク（</a:t>
            </a:r>
            <a:r>
              <a:rPr lang="en-US" altLang="ja-JP" sz="2400" b="1" dirty="0">
                <a:solidFill>
                  <a:srgbClr val="FF0000"/>
                </a:solidFill>
              </a:rPr>
              <a:t>GAN</a:t>
            </a:r>
            <a:r>
              <a:rPr lang="ja-JP" altLang="en-US" sz="2400" b="1" dirty="0">
                <a:solidFill>
                  <a:srgbClr val="FF0000"/>
                </a:solidFill>
              </a:rPr>
              <a:t>：</a:t>
            </a:r>
            <a:r>
              <a:rPr lang="en-US" altLang="ja-JP" sz="2400" b="1" dirty="0">
                <a:solidFill>
                  <a:srgbClr val="FF0000"/>
                </a:solidFill>
              </a:rPr>
              <a:t>Generative Adversarial Networks</a:t>
            </a:r>
            <a:r>
              <a:rPr lang="ja-JP" altLang="en-US" sz="2400" b="1" dirty="0">
                <a:solidFill>
                  <a:srgbClr val="FF0000"/>
                </a:solidFill>
              </a:rPr>
              <a:t>）</a:t>
            </a:r>
            <a:endParaRPr lang="en-US" altLang="ja-JP" sz="2400" b="1" dirty="0">
              <a:solidFill>
                <a:srgbClr val="FF0000"/>
              </a:solidFill>
            </a:endParaRPr>
          </a:p>
          <a:p>
            <a:endParaRPr lang="en-US" altLang="ja-JP" sz="2400" dirty="0"/>
          </a:p>
          <a:p>
            <a:r>
              <a:rPr lang="ja-JP" altLang="en-US" sz="2400" dirty="0"/>
              <a:t>教師なし学習で使用される深層生成モデルの一種</a:t>
            </a:r>
            <a:r>
              <a:rPr lang="ja-JP" altLang="en-US" sz="2400" b="0" i="0" dirty="0">
                <a:solidFill>
                  <a:srgbClr val="444444"/>
                </a:solidFill>
                <a:effectLst/>
                <a:latin typeface="Lato" panose="020F0502020204030203" pitchFamily="34" charset="0"/>
              </a:rPr>
              <a:t>。</a:t>
            </a:r>
            <a:r>
              <a:rPr lang="ja-JP" altLang="en-US" sz="2400" b="0" i="0" dirty="0">
                <a:effectLst/>
                <a:latin typeface="Lato" panose="020F0502020204030203" pitchFamily="34" charset="0"/>
              </a:rPr>
              <a:t>用意されたデータから特徴を学習し、</a:t>
            </a:r>
            <a:r>
              <a:rPr lang="ja-JP" altLang="en-US" sz="2400" b="1" i="0" dirty="0">
                <a:effectLst/>
                <a:latin typeface="Lato" panose="020F0502020204030203" pitchFamily="34" charset="0"/>
              </a:rPr>
              <a:t>実在しない疑似データ</a:t>
            </a:r>
            <a:r>
              <a:rPr lang="ja-JP" altLang="en-US" sz="2400" b="0" i="0" dirty="0">
                <a:effectLst/>
                <a:latin typeface="Lato" panose="020F0502020204030203" pitchFamily="34" charset="0"/>
              </a:rPr>
              <a:t>を生成することが</a:t>
            </a:r>
            <a:r>
              <a:rPr lang="ja-JP" altLang="en-US" sz="2400" dirty="0">
                <a:latin typeface="Lato" panose="020F0502020204030203" pitchFamily="34" charset="0"/>
              </a:rPr>
              <a:t>できる。主に</a:t>
            </a:r>
            <a:r>
              <a:rPr lang="ja-JP" altLang="en-US" sz="2400" b="1" dirty="0">
                <a:latin typeface="Lato" panose="020F0502020204030203" pitchFamily="34" charset="0"/>
              </a:rPr>
              <a:t>画像処理</a:t>
            </a:r>
            <a:r>
              <a:rPr lang="ja-JP" altLang="en-US" sz="2400" dirty="0">
                <a:latin typeface="Lato" panose="020F0502020204030203" pitchFamily="34" charset="0"/>
              </a:rPr>
              <a:t>の分野で活用されている。</a:t>
            </a:r>
            <a:endParaRPr lang="en-US" altLang="ja-JP" sz="2400" dirty="0"/>
          </a:p>
        </p:txBody>
      </p:sp>
      <p:pic>
        <p:nvPicPr>
          <p:cNvPr id="3" name="Picture 4">
            <a:extLst>
              <a:ext uri="{FF2B5EF4-FFF2-40B4-BE49-F238E27FC236}">
                <a16:creationId xmlns:a16="http://schemas.microsoft.com/office/drawing/2014/main" id="{755FBE3B-FD70-CCCB-2753-4C51D289BC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6068" y="3817025"/>
            <a:ext cx="1460602" cy="16220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AFB0B300-1132-1055-ACAC-A10249DD6A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1489" y="3300699"/>
            <a:ext cx="1009107" cy="1261910"/>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0A54C8F4-5851-91E9-9DC5-6B29A9DD4F1F}"/>
              </a:ext>
            </a:extLst>
          </p:cNvPr>
          <p:cNvSpPr txBox="1"/>
          <p:nvPr/>
        </p:nvSpPr>
        <p:spPr>
          <a:xfrm>
            <a:off x="1776272" y="2977732"/>
            <a:ext cx="1939539" cy="369332"/>
          </a:xfrm>
          <a:prstGeom prst="rect">
            <a:avLst/>
          </a:prstGeom>
          <a:noFill/>
        </p:spPr>
        <p:txBody>
          <a:bodyPr wrap="square">
            <a:spAutoFit/>
          </a:bodyPr>
          <a:lstStyle/>
          <a:p>
            <a:pPr algn="ctr"/>
            <a:r>
              <a:rPr lang="ja-JP" altLang="en-US" b="1" dirty="0">
                <a:latin typeface="Noto Sans JP"/>
              </a:rPr>
              <a:t>ジェネレーター</a:t>
            </a:r>
            <a:endParaRPr lang="en-US" altLang="ja-JP" b="1" dirty="0">
              <a:latin typeface="Noto Sans JP"/>
            </a:endParaRPr>
          </a:p>
        </p:txBody>
      </p:sp>
      <p:pic>
        <p:nvPicPr>
          <p:cNvPr id="10" name="Picture 2">
            <a:extLst>
              <a:ext uri="{FF2B5EF4-FFF2-40B4-BE49-F238E27FC236}">
                <a16:creationId xmlns:a16="http://schemas.microsoft.com/office/drawing/2014/main" id="{BB12DC35-660C-ADD8-9FC3-B1683217AF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1530" y="3300699"/>
            <a:ext cx="871084" cy="103671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D40E8BA2-6E4B-B65C-4C58-33C4F5E5E0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5894" y="4797757"/>
            <a:ext cx="871084" cy="1036713"/>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3D18D812-E435-2865-D6EF-D83C627A3E82}"/>
              </a:ext>
            </a:extLst>
          </p:cNvPr>
          <p:cNvSpPr txBox="1"/>
          <p:nvPr/>
        </p:nvSpPr>
        <p:spPr>
          <a:xfrm>
            <a:off x="3716584" y="2931367"/>
            <a:ext cx="1939539" cy="369332"/>
          </a:xfrm>
          <a:prstGeom prst="rect">
            <a:avLst/>
          </a:prstGeom>
          <a:noFill/>
        </p:spPr>
        <p:txBody>
          <a:bodyPr wrap="square">
            <a:spAutoFit/>
          </a:bodyPr>
          <a:lstStyle/>
          <a:p>
            <a:pPr algn="ctr"/>
            <a:r>
              <a:rPr lang="ja-JP" altLang="en-US" b="1" dirty="0">
                <a:latin typeface="Noto Sans JP"/>
              </a:rPr>
              <a:t>偽物データ</a:t>
            </a:r>
            <a:endParaRPr lang="en-US" altLang="ja-JP" b="1" dirty="0">
              <a:latin typeface="Noto Sans JP"/>
            </a:endParaRPr>
          </a:p>
        </p:txBody>
      </p:sp>
      <p:sp>
        <p:nvSpPr>
          <p:cNvPr id="13" name="テキスト ボックス 12">
            <a:extLst>
              <a:ext uri="{FF2B5EF4-FFF2-40B4-BE49-F238E27FC236}">
                <a16:creationId xmlns:a16="http://schemas.microsoft.com/office/drawing/2014/main" id="{09F75B9F-11E1-4E54-9EDA-C7284E4D0AA3}"/>
              </a:ext>
            </a:extLst>
          </p:cNvPr>
          <p:cNvSpPr txBox="1"/>
          <p:nvPr/>
        </p:nvSpPr>
        <p:spPr>
          <a:xfrm>
            <a:off x="3711666" y="4443388"/>
            <a:ext cx="1939539" cy="369332"/>
          </a:xfrm>
          <a:prstGeom prst="rect">
            <a:avLst/>
          </a:prstGeom>
          <a:noFill/>
        </p:spPr>
        <p:txBody>
          <a:bodyPr wrap="square">
            <a:spAutoFit/>
          </a:bodyPr>
          <a:lstStyle/>
          <a:p>
            <a:pPr algn="ctr"/>
            <a:r>
              <a:rPr lang="ja-JP" altLang="en-US" b="1" dirty="0">
                <a:latin typeface="Noto Sans JP"/>
              </a:rPr>
              <a:t>本物データ</a:t>
            </a:r>
            <a:endParaRPr lang="en-US" altLang="ja-JP" b="1" dirty="0">
              <a:latin typeface="Noto Sans JP"/>
            </a:endParaRPr>
          </a:p>
        </p:txBody>
      </p:sp>
      <p:sp>
        <p:nvSpPr>
          <p:cNvPr id="16" name="矢印: 右 15">
            <a:extLst>
              <a:ext uri="{FF2B5EF4-FFF2-40B4-BE49-F238E27FC236}">
                <a16:creationId xmlns:a16="http://schemas.microsoft.com/office/drawing/2014/main" id="{E0AF43A1-BF01-0882-05C5-626A5FCCE3D8}"/>
              </a:ext>
            </a:extLst>
          </p:cNvPr>
          <p:cNvSpPr/>
          <p:nvPr/>
        </p:nvSpPr>
        <p:spPr>
          <a:xfrm>
            <a:off x="3408098" y="3667579"/>
            <a:ext cx="654415" cy="2258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CE05FC31-B8AE-2C39-EED8-D7EB90ABEBE7}"/>
              </a:ext>
            </a:extLst>
          </p:cNvPr>
          <p:cNvSpPr txBox="1"/>
          <p:nvPr/>
        </p:nvSpPr>
        <p:spPr>
          <a:xfrm>
            <a:off x="5758704" y="3408985"/>
            <a:ext cx="2789760" cy="369332"/>
          </a:xfrm>
          <a:prstGeom prst="rect">
            <a:avLst/>
          </a:prstGeom>
          <a:noFill/>
        </p:spPr>
        <p:txBody>
          <a:bodyPr wrap="square">
            <a:spAutoFit/>
          </a:bodyPr>
          <a:lstStyle/>
          <a:p>
            <a:pPr algn="ctr"/>
            <a:r>
              <a:rPr lang="ja-JP" altLang="en-US" b="1" dirty="0">
                <a:latin typeface="Noto Sans JP"/>
              </a:rPr>
              <a:t>ディスクリミネーター</a:t>
            </a:r>
            <a:endParaRPr lang="en-US" altLang="ja-JP" b="1" dirty="0">
              <a:latin typeface="Noto Sans JP"/>
            </a:endParaRPr>
          </a:p>
        </p:txBody>
      </p:sp>
      <p:sp>
        <p:nvSpPr>
          <p:cNvPr id="18" name="矢印: 右 17">
            <a:extLst>
              <a:ext uri="{FF2B5EF4-FFF2-40B4-BE49-F238E27FC236}">
                <a16:creationId xmlns:a16="http://schemas.microsoft.com/office/drawing/2014/main" id="{7C00E7F3-D484-7EE1-EDA2-5C14A100A324}"/>
              </a:ext>
            </a:extLst>
          </p:cNvPr>
          <p:cNvSpPr/>
          <p:nvPr/>
        </p:nvSpPr>
        <p:spPr>
          <a:xfrm>
            <a:off x="5368665" y="3774140"/>
            <a:ext cx="604753" cy="2612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矢印: 右 18">
            <a:extLst>
              <a:ext uri="{FF2B5EF4-FFF2-40B4-BE49-F238E27FC236}">
                <a16:creationId xmlns:a16="http://schemas.microsoft.com/office/drawing/2014/main" id="{B8DD69E3-34FE-2D03-A512-454CB3FF6264}"/>
              </a:ext>
            </a:extLst>
          </p:cNvPr>
          <p:cNvSpPr/>
          <p:nvPr/>
        </p:nvSpPr>
        <p:spPr>
          <a:xfrm>
            <a:off x="5368665" y="5083702"/>
            <a:ext cx="604753" cy="2612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D69F234C-D257-5715-67CC-E4563014C304}"/>
              </a:ext>
            </a:extLst>
          </p:cNvPr>
          <p:cNvSpPr/>
          <p:nvPr/>
        </p:nvSpPr>
        <p:spPr>
          <a:xfrm>
            <a:off x="8180349" y="4260021"/>
            <a:ext cx="604753" cy="2612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四角形: 角を丸くする 22">
            <a:extLst>
              <a:ext uri="{FF2B5EF4-FFF2-40B4-BE49-F238E27FC236}">
                <a16:creationId xmlns:a16="http://schemas.microsoft.com/office/drawing/2014/main" id="{E71BCF10-3F3F-B60C-3871-D9714253D96D}"/>
              </a:ext>
            </a:extLst>
          </p:cNvPr>
          <p:cNvSpPr/>
          <p:nvPr/>
        </p:nvSpPr>
        <p:spPr>
          <a:xfrm>
            <a:off x="9064489" y="3774140"/>
            <a:ext cx="1302026" cy="10385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b="1" dirty="0"/>
              <a:t>本物</a:t>
            </a:r>
            <a:endParaRPr kumimoji="1" lang="en-US" altLang="ja-JP" b="1" dirty="0"/>
          </a:p>
          <a:p>
            <a:pPr algn="ctr"/>
            <a:r>
              <a:rPr lang="en-US" altLang="ja-JP" b="1" dirty="0"/>
              <a:t>or</a:t>
            </a:r>
          </a:p>
          <a:p>
            <a:pPr algn="ctr"/>
            <a:r>
              <a:rPr kumimoji="1" lang="ja-JP" altLang="en-US" b="1" dirty="0"/>
              <a:t>偽物</a:t>
            </a:r>
          </a:p>
        </p:txBody>
      </p:sp>
    </p:spTree>
    <p:extLst>
      <p:ext uri="{BB962C8B-B14F-4D97-AF65-F5344CB8AC3E}">
        <p14:creationId xmlns:p14="http://schemas.microsoft.com/office/powerpoint/2010/main" val="3507272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934496" y="979712"/>
            <a:ext cx="10323008" cy="1569660"/>
          </a:xfrm>
          <a:prstGeom prst="rect">
            <a:avLst/>
          </a:prstGeom>
          <a:noFill/>
        </p:spPr>
        <p:txBody>
          <a:bodyPr wrap="square" rtlCol="0">
            <a:spAutoFit/>
          </a:bodyPr>
          <a:lstStyle/>
          <a:p>
            <a:r>
              <a:rPr lang="ja-JP" altLang="en-US" sz="2400" b="1" dirty="0">
                <a:solidFill>
                  <a:srgbClr val="FF0000"/>
                </a:solidFill>
              </a:rPr>
              <a:t>大規模言語モデル（</a:t>
            </a:r>
            <a:r>
              <a:rPr lang="en-US" altLang="ja-JP" sz="2400" b="1" dirty="0">
                <a:solidFill>
                  <a:srgbClr val="FF0000"/>
                </a:solidFill>
              </a:rPr>
              <a:t>LLM</a:t>
            </a:r>
            <a:r>
              <a:rPr lang="ja-JP" altLang="en-US" sz="2400" b="1" dirty="0">
                <a:solidFill>
                  <a:srgbClr val="FF0000"/>
                </a:solidFill>
              </a:rPr>
              <a:t>：</a:t>
            </a:r>
            <a:r>
              <a:rPr lang="en-US" altLang="ja-JP" sz="2400" b="1" dirty="0">
                <a:solidFill>
                  <a:srgbClr val="FF0000"/>
                </a:solidFill>
              </a:rPr>
              <a:t>Large Language Model</a:t>
            </a:r>
            <a:r>
              <a:rPr lang="ja-JP" altLang="en-US" sz="2400" b="1" dirty="0">
                <a:solidFill>
                  <a:srgbClr val="FF0000"/>
                </a:solidFill>
              </a:rPr>
              <a:t>）</a:t>
            </a:r>
            <a:endParaRPr lang="en-US" altLang="ja-JP" sz="2400" b="1" dirty="0">
              <a:solidFill>
                <a:srgbClr val="FF0000"/>
              </a:solidFill>
            </a:endParaRPr>
          </a:p>
          <a:p>
            <a:endParaRPr lang="en-US" altLang="ja-JP" sz="2400" dirty="0"/>
          </a:p>
          <a:p>
            <a:r>
              <a:rPr lang="ja-JP" altLang="en-US" sz="2400" dirty="0"/>
              <a:t>非常に大規模なデータセットを使用してコンテンツを認識、要約、翻訳、予測、生成することができるディープラーニング アルゴリズムのこと</a:t>
            </a:r>
            <a:r>
              <a:rPr lang="ja-JP" altLang="en-US" sz="2400" dirty="0">
                <a:latin typeface="Lato" panose="020F0502020204030203" pitchFamily="34" charset="0"/>
              </a:rPr>
              <a:t>。</a:t>
            </a:r>
            <a:endParaRPr lang="en-US" altLang="ja-JP" sz="2400" dirty="0"/>
          </a:p>
        </p:txBody>
      </p:sp>
      <p:pic>
        <p:nvPicPr>
          <p:cNvPr id="2" name="Picture 2">
            <a:extLst>
              <a:ext uri="{FF2B5EF4-FFF2-40B4-BE49-F238E27FC236}">
                <a16:creationId xmlns:a16="http://schemas.microsoft.com/office/drawing/2014/main" id="{7FF2C882-0EC8-317F-150F-D198388AAB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9495" y="3207893"/>
            <a:ext cx="1580120" cy="171769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ADC62FC-00FB-C952-3117-0FDA114414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8542" y="3695459"/>
            <a:ext cx="650912" cy="755379"/>
          </a:xfrm>
          <a:prstGeom prst="rect">
            <a:avLst/>
          </a:prstGeom>
          <a:noFill/>
          <a:extLst>
            <a:ext uri="{909E8E84-426E-40DD-AFC4-6F175D3DCCD1}">
              <a14:hiddenFill xmlns:a14="http://schemas.microsoft.com/office/drawing/2010/main">
                <a:solidFill>
                  <a:srgbClr val="FFFFFF"/>
                </a:solidFill>
              </a14:hiddenFill>
            </a:ext>
          </a:extLst>
        </p:spPr>
      </p:pic>
      <p:sp>
        <p:nvSpPr>
          <p:cNvPr id="15" name="矢印: 右 14">
            <a:extLst>
              <a:ext uri="{FF2B5EF4-FFF2-40B4-BE49-F238E27FC236}">
                <a16:creationId xmlns:a16="http://schemas.microsoft.com/office/drawing/2014/main" id="{37D46197-1CA0-1D94-97A7-A1AD2DD76A2D}"/>
              </a:ext>
            </a:extLst>
          </p:cNvPr>
          <p:cNvSpPr/>
          <p:nvPr/>
        </p:nvSpPr>
        <p:spPr>
          <a:xfrm>
            <a:off x="6932190" y="3937355"/>
            <a:ext cx="713433" cy="381154"/>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5F31E676-808E-8C55-1D4E-8D13B92BE6F8}"/>
              </a:ext>
            </a:extLst>
          </p:cNvPr>
          <p:cNvSpPr/>
          <p:nvPr/>
        </p:nvSpPr>
        <p:spPr>
          <a:xfrm>
            <a:off x="7919614" y="3568023"/>
            <a:ext cx="2016499" cy="9969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2400" b="1" dirty="0"/>
              <a:t>言語生成</a:t>
            </a:r>
          </a:p>
        </p:txBody>
      </p:sp>
      <p:sp>
        <p:nvSpPr>
          <p:cNvPr id="21" name="テキスト ボックス 20">
            <a:extLst>
              <a:ext uri="{FF2B5EF4-FFF2-40B4-BE49-F238E27FC236}">
                <a16:creationId xmlns:a16="http://schemas.microsoft.com/office/drawing/2014/main" id="{9CBC6312-4006-D21F-3F90-60285CD6A0E7}"/>
              </a:ext>
            </a:extLst>
          </p:cNvPr>
          <p:cNvSpPr txBox="1"/>
          <p:nvPr/>
        </p:nvSpPr>
        <p:spPr>
          <a:xfrm>
            <a:off x="2060461" y="2982662"/>
            <a:ext cx="1939539" cy="646331"/>
          </a:xfrm>
          <a:prstGeom prst="rect">
            <a:avLst/>
          </a:prstGeom>
          <a:noFill/>
        </p:spPr>
        <p:txBody>
          <a:bodyPr wrap="square">
            <a:spAutoFit/>
          </a:bodyPr>
          <a:lstStyle/>
          <a:p>
            <a:pPr algn="ctr"/>
            <a:r>
              <a:rPr lang="ja-JP" altLang="en-US" b="1" dirty="0">
                <a:latin typeface="Noto Sans JP"/>
              </a:rPr>
              <a:t>大量の</a:t>
            </a:r>
            <a:endParaRPr lang="en-US" altLang="ja-JP" b="1" dirty="0">
              <a:latin typeface="Noto Sans JP"/>
            </a:endParaRPr>
          </a:p>
          <a:p>
            <a:pPr algn="ctr"/>
            <a:r>
              <a:rPr lang="ja-JP" altLang="en-US" b="1" dirty="0">
                <a:latin typeface="Noto Sans JP"/>
              </a:rPr>
              <a:t>テキストデータ</a:t>
            </a:r>
            <a:endParaRPr lang="en-US" altLang="ja-JP" b="1" dirty="0">
              <a:latin typeface="Noto Sans JP"/>
            </a:endParaRPr>
          </a:p>
        </p:txBody>
      </p:sp>
      <p:pic>
        <p:nvPicPr>
          <p:cNvPr id="24" name="Picture 4">
            <a:extLst>
              <a:ext uri="{FF2B5EF4-FFF2-40B4-BE49-F238E27FC236}">
                <a16:creationId xmlns:a16="http://schemas.microsoft.com/office/drawing/2014/main" id="{41F16603-D9C5-F52E-8652-649826BEBD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3204" y="3650331"/>
            <a:ext cx="650912" cy="75537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a:extLst>
              <a:ext uri="{FF2B5EF4-FFF2-40B4-BE49-F238E27FC236}">
                <a16:creationId xmlns:a16="http://schemas.microsoft.com/office/drawing/2014/main" id="{97457A40-1422-E309-8484-3AC4115351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6816" y="4512006"/>
            <a:ext cx="650912" cy="75537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9D2CFC1D-AF24-E2FD-85D3-F1A9254CD8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3006" y="4518502"/>
            <a:ext cx="650912" cy="755379"/>
          </a:xfrm>
          <a:prstGeom prst="rect">
            <a:avLst/>
          </a:prstGeom>
          <a:noFill/>
          <a:extLst>
            <a:ext uri="{909E8E84-426E-40DD-AFC4-6F175D3DCCD1}">
              <a14:hiddenFill xmlns:a14="http://schemas.microsoft.com/office/drawing/2010/main">
                <a:solidFill>
                  <a:srgbClr val="FFFFFF"/>
                </a:solidFill>
              </a14:hiddenFill>
            </a:ext>
          </a:extLst>
        </p:spPr>
      </p:pic>
      <p:sp>
        <p:nvSpPr>
          <p:cNvPr id="27" name="四角形: 角を丸くする 26">
            <a:extLst>
              <a:ext uri="{FF2B5EF4-FFF2-40B4-BE49-F238E27FC236}">
                <a16:creationId xmlns:a16="http://schemas.microsoft.com/office/drawing/2014/main" id="{0CA6814D-9D22-8A9C-452F-87E578F7B874}"/>
              </a:ext>
            </a:extLst>
          </p:cNvPr>
          <p:cNvSpPr/>
          <p:nvPr/>
        </p:nvSpPr>
        <p:spPr>
          <a:xfrm>
            <a:off x="2019259" y="2877822"/>
            <a:ext cx="1980742" cy="2617091"/>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矢印: 右 27">
            <a:extLst>
              <a:ext uri="{FF2B5EF4-FFF2-40B4-BE49-F238E27FC236}">
                <a16:creationId xmlns:a16="http://schemas.microsoft.com/office/drawing/2014/main" id="{0212547D-8480-AE14-C8E3-A512D8419F67}"/>
              </a:ext>
            </a:extLst>
          </p:cNvPr>
          <p:cNvSpPr/>
          <p:nvPr/>
        </p:nvSpPr>
        <p:spPr>
          <a:xfrm>
            <a:off x="4260232" y="3937355"/>
            <a:ext cx="713433" cy="381154"/>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29" name="テキスト ボックス 28">
            <a:extLst>
              <a:ext uri="{FF2B5EF4-FFF2-40B4-BE49-F238E27FC236}">
                <a16:creationId xmlns:a16="http://schemas.microsoft.com/office/drawing/2014/main" id="{D319317F-EF64-3371-340F-E4C741C3724B}"/>
              </a:ext>
            </a:extLst>
          </p:cNvPr>
          <p:cNvSpPr txBox="1"/>
          <p:nvPr/>
        </p:nvSpPr>
        <p:spPr>
          <a:xfrm>
            <a:off x="4000001" y="3573233"/>
            <a:ext cx="1093955" cy="369332"/>
          </a:xfrm>
          <a:prstGeom prst="rect">
            <a:avLst/>
          </a:prstGeom>
          <a:noFill/>
        </p:spPr>
        <p:txBody>
          <a:bodyPr wrap="square">
            <a:spAutoFit/>
          </a:bodyPr>
          <a:lstStyle/>
          <a:p>
            <a:pPr algn="ctr"/>
            <a:r>
              <a:rPr lang="ja-JP" altLang="en-US" b="1" dirty="0">
                <a:latin typeface="Noto Sans JP"/>
              </a:rPr>
              <a:t>学習</a:t>
            </a:r>
            <a:endParaRPr lang="en-US" altLang="ja-JP" b="1" dirty="0">
              <a:latin typeface="Noto Sans JP"/>
            </a:endParaRPr>
          </a:p>
        </p:txBody>
      </p:sp>
      <p:sp>
        <p:nvSpPr>
          <p:cNvPr id="30" name="テキスト ボックス 29">
            <a:extLst>
              <a:ext uri="{FF2B5EF4-FFF2-40B4-BE49-F238E27FC236}">
                <a16:creationId xmlns:a16="http://schemas.microsoft.com/office/drawing/2014/main" id="{25365AAB-410A-5826-85EC-AD9927471E1E}"/>
              </a:ext>
            </a:extLst>
          </p:cNvPr>
          <p:cNvSpPr txBox="1"/>
          <p:nvPr/>
        </p:nvSpPr>
        <p:spPr>
          <a:xfrm>
            <a:off x="5302577" y="4925588"/>
            <a:ext cx="1093955" cy="369332"/>
          </a:xfrm>
          <a:prstGeom prst="rect">
            <a:avLst/>
          </a:prstGeom>
          <a:noFill/>
        </p:spPr>
        <p:txBody>
          <a:bodyPr wrap="square">
            <a:spAutoFit/>
          </a:bodyPr>
          <a:lstStyle/>
          <a:p>
            <a:pPr algn="ctr"/>
            <a:r>
              <a:rPr lang="en-US" altLang="ja-JP" b="1" dirty="0">
                <a:latin typeface="Noto Sans JP"/>
              </a:rPr>
              <a:t>LLM</a:t>
            </a:r>
          </a:p>
        </p:txBody>
      </p:sp>
      <p:pic>
        <p:nvPicPr>
          <p:cNvPr id="3074" name="Picture 2">
            <a:extLst>
              <a:ext uri="{FF2B5EF4-FFF2-40B4-BE49-F238E27FC236}">
                <a16:creationId xmlns:a16="http://schemas.microsoft.com/office/drawing/2014/main" id="{AD041E84-C907-3871-34A6-CE4CE200AD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3965660" y="5027628"/>
            <a:ext cx="1302576" cy="1200252"/>
          </a:xfrm>
          <a:prstGeom prst="rect">
            <a:avLst/>
          </a:prstGeom>
          <a:noFill/>
          <a:extLst>
            <a:ext uri="{909E8E84-426E-40DD-AFC4-6F175D3DCCD1}">
              <a14:hiddenFill xmlns:a14="http://schemas.microsoft.com/office/drawing/2010/main">
                <a:solidFill>
                  <a:srgbClr val="FFFFFF"/>
                </a:solidFill>
              </a14:hiddenFill>
            </a:ext>
          </a:extLst>
        </p:spPr>
      </p:pic>
      <p:sp>
        <p:nvSpPr>
          <p:cNvPr id="3072" name="矢印: 上向き折線 3071">
            <a:extLst>
              <a:ext uri="{FF2B5EF4-FFF2-40B4-BE49-F238E27FC236}">
                <a16:creationId xmlns:a16="http://schemas.microsoft.com/office/drawing/2014/main" id="{EC6F1FF6-D654-7D8C-6800-03874D268212}"/>
              </a:ext>
            </a:extLst>
          </p:cNvPr>
          <p:cNvSpPr/>
          <p:nvPr/>
        </p:nvSpPr>
        <p:spPr>
          <a:xfrm>
            <a:off x="5386531" y="5375485"/>
            <a:ext cx="517312" cy="369332"/>
          </a:xfrm>
          <a:prstGeom prst="bentUp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3073" name="テキスト ボックス 3072">
            <a:extLst>
              <a:ext uri="{FF2B5EF4-FFF2-40B4-BE49-F238E27FC236}">
                <a16:creationId xmlns:a16="http://schemas.microsoft.com/office/drawing/2014/main" id="{964F1833-5743-8B5E-4FEE-32A719793EFE}"/>
              </a:ext>
            </a:extLst>
          </p:cNvPr>
          <p:cNvSpPr txBox="1"/>
          <p:nvPr/>
        </p:nvSpPr>
        <p:spPr>
          <a:xfrm>
            <a:off x="5268236" y="5823363"/>
            <a:ext cx="2693266" cy="369332"/>
          </a:xfrm>
          <a:prstGeom prst="rect">
            <a:avLst/>
          </a:prstGeom>
          <a:noFill/>
        </p:spPr>
        <p:txBody>
          <a:bodyPr wrap="square">
            <a:spAutoFit/>
          </a:bodyPr>
          <a:lstStyle/>
          <a:p>
            <a:pPr algn="ctr"/>
            <a:r>
              <a:rPr lang="ja-JP" altLang="en-US" b="1" dirty="0">
                <a:latin typeface="Noto Sans JP"/>
              </a:rPr>
              <a:t>人間によるインプット</a:t>
            </a:r>
            <a:endParaRPr lang="en-US" altLang="ja-JP" b="1" dirty="0">
              <a:latin typeface="Noto Sans JP"/>
            </a:endParaRPr>
          </a:p>
        </p:txBody>
      </p:sp>
      <p:sp>
        <p:nvSpPr>
          <p:cNvPr id="3075" name="テキスト ボックス 3074">
            <a:extLst>
              <a:ext uri="{FF2B5EF4-FFF2-40B4-BE49-F238E27FC236}">
                <a16:creationId xmlns:a16="http://schemas.microsoft.com/office/drawing/2014/main" id="{83CF8681-181E-7D1D-5205-B9F6F136BD52}"/>
              </a:ext>
            </a:extLst>
          </p:cNvPr>
          <p:cNvSpPr txBox="1"/>
          <p:nvPr/>
        </p:nvSpPr>
        <p:spPr>
          <a:xfrm>
            <a:off x="6658199" y="3568023"/>
            <a:ext cx="1093955" cy="369332"/>
          </a:xfrm>
          <a:prstGeom prst="rect">
            <a:avLst/>
          </a:prstGeom>
          <a:noFill/>
        </p:spPr>
        <p:txBody>
          <a:bodyPr wrap="square">
            <a:spAutoFit/>
          </a:bodyPr>
          <a:lstStyle/>
          <a:p>
            <a:pPr algn="ctr"/>
            <a:r>
              <a:rPr lang="ja-JP" altLang="en-US" b="1" dirty="0">
                <a:latin typeface="Noto Sans JP"/>
              </a:rPr>
              <a:t>理解</a:t>
            </a:r>
            <a:endParaRPr lang="en-US" altLang="ja-JP" b="1" dirty="0">
              <a:latin typeface="Noto Sans JP"/>
            </a:endParaRPr>
          </a:p>
        </p:txBody>
      </p:sp>
    </p:spTree>
    <p:extLst>
      <p:ext uri="{BB962C8B-B14F-4D97-AF65-F5344CB8AC3E}">
        <p14:creationId xmlns:p14="http://schemas.microsoft.com/office/powerpoint/2010/main" val="2557626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654839" y="1240160"/>
            <a:ext cx="9991412" cy="1200329"/>
          </a:xfrm>
          <a:prstGeom prst="rect">
            <a:avLst/>
          </a:prstGeom>
          <a:noFill/>
        </p:spPr>
        <p:txBody>
          <a:bodyPr wrap="square" rtlCol="0">
            <a:spAutoFit/>
          </a:bodyPr>
          <a:lstStyle/>
          <a:p>
            <a:r>
              <a:rPr lang="ja-JP" altLang="en-US" sz="2400" b="1" dirty="0">
                <a:solidFill>
                  <a:srgbClr val="FF0000"/>
                </a:solidFill>
              </a:rPr>
              <a:t>偏り</a:t>
            </a:r>
            <a:endParaRPr lang="en-US" altLang="ja-JP" sz="2400" b="1" dirty="0">
              <a:solidFill>
                <a:srgbClr val="FF0000"/>
              </a:solidFill>
            </a:endParaRPr>
          </a:p>
          <a:p>
            <a:endParaRPr lang="en-US" altLang="ja-JP" sz="2400" dirty="0"/>
          </a:p>
          <a:p>
            <a:r>
              <a:rPr lang="ja-JP" altLang="en-US" sz="2400" dirty="0"/>
              <a:t>予測した値と実際の結果の間に 生じるずれのこと。</a:t>
            </a:r>
            <a:endParaRPr lang="en-US" altLang="ja-JP" sz="2400" dirty="0"/>
          </a:p>
        </p:txBody>
      </p:sp>
      <p:sp>
        <p:nvSpPr>
          <p:cNvPr id="51" name="楕円 50">
            <a:extLst>
              <a:ext uri="{FF2B5EF4-FFF2-40B4-BE49-F238E27FC236}">
                <a16:creationId xmlns:a16="http://schemas.microsoft.com/office/drawing/2014/main" id="{5FE7E347-C00B-52B3-51E3-D976E4078C81}"/>
              </a:ext>
            </a:extLst>
          </p:cNvPr>
          <p:cNvSpPr/>
          <p:nvPr/>
        </p:nvSpPr>
        <p:spPr>
          <a:xfrm>
            <a:off x="6175762" y="3061008"/>
            <a:ext cx="2110153" cy="194938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楕円 51">
            <a:extLst>
              <a:ext uri="{FF2B5EF4-FFF2-40B4-BE49-F238E27FC236}">
                <a16:creationId xmlns:a16="http://schemas.microsoft.com/office/drawing/2014/main" id="{53582BF7-EBFE-D4FE-7751-B0B50E34A992}"/>
              </a:ext>
            </a:extLst>
          </p:cNvPr>
          <p:cNvSpPr/>
          <p:nvPr/>
        </p:nvSpPr>
        <p:spPr>
          <a:xfrm>
            <a:off x="6457114" y="3312217"/>
            <a:ext cx="1527349" cy="148715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楕円 52">
            <a:extLst>
              <a:ext uri="{FF2B5EF4-FFF2-40B4-BE49-F238E27FC236}">
                <a16:creationId xmlns:a16="http://schemas.microsoft.com/office/drawing/2014/main" id="{0598FF6E-4BD2-BF9B-4C7F-400D21D9A0B2}"/>
              </a:ext>
            </a:extLst>
          </p:cNvPr>
          <p:cNvSpPr/>
          <p:nvPr/>
        </p:nvSpPr>
        <p:spPr>
          <a:xfrm>
            <a:off x="6794991" y="3681074"/>
            <a:ext cx="823128" cy="74943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楕円 53">
            <a:extLst>
              <a:ext uri="{FF2B5EF4-FFF2-40B4-BE49-F238E27FC236}">
                <a16:creationId xmlns:a16="http://schemas.microsoft.com/office/drawing/2014/main" id="{1BBBBFDE-BDC2-6D90-4F6E-259D61A2F687}"/>
              </a:ext>
            </a:extLst>
          </p:cNvPr>
          <p:cNvSpPr/>
          <p:nvPr/>
        </p:nvSpPr>
        <p:spPr>
          <a:xfrm>
            <a:off x="6866369" y="3066555"/>
            <a:ext cx="154492" cy="155331"/>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5290F7AB-88E3-055D-F2F4-A68E6A6A2D98}"/>
              </a:ext>
            </a:extLst>
          </p:cNvPr>
          <p:cNvSpPr/>
          <p:nvPr/>
        </p:nvSpPr>
        <p:spPr>
          <a:xfrm>
            <a:off x="6727789" y="3054939"/>
            <a:ext cx="154492" cy="155331"/>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42A73D67-14CE-6A8A-8464-EB7724A17847}"/>
              </a:ext>
            </a:extLst>
          </p:cNvPr>
          <p:cNvSpPr/>
          <p:nvPr/>
        </p:nvSpPr>
        <p:spPr>
          <a:xfrm>
            <a:off x="6933571" y="3197917"/>
            <a:ext cx="154492" cy="155331"/>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id="{D3FD0CFA-A81D-D86C-120A-8D76B0BB0007}"/>
              </a:ext>
            </a:extLst>
          </p:cNvPr>
          <p:cNvSpPr/>
          <p:nvPr/>
        </p:nvSpPr>
        <p:spPr>
          <a:xfrm>
            <a:off x="6666455" y="3210270"/>
            <a:ext cx="154492" cy="155331"/>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楕円 57">
            <a:extLst>
              <a:ext uri="{FF2B5EF4-FFF2-40B4-BE49-F238E27FC236}">
                <a16:creationId xmlns:a16="http://schemas.microsoft.com/office/drawing/2014/main" id="{83085C45-AAE5-C852-E8E4-C63BD03C1D21}"/>
              </a:ext>
            </a:extLst>
          </p:cNvPr>
          <p:cNvSpPr/>
          <p:nvPr/>
        </p:nvSpPr>
        <p:spPr>
          <a:xfrm>
            <a:off x="6794991" y="3245856"/>
            <a:ext cx="154492" cy="155331"/>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テキスト ボックス 59">
            <a:extLst>
              <a:ext uri="{FF2B5EF4-FFF2-40B4-BE49-F238E27FC236}">
                <a16:creationId xmlns:a16="http://schemas.microsoft.com/office/drawing/2014/main" id="{B512EC4D-27BC-5FF4-B776-25D69531D0B6}"/>
              </a:ext>
            </a:extLst>
          </p:cNvPr>
          <p:cNvSpPr txBox="1"/>
          <p:nvPr/>
        </p:nvSpPr>
        <p:spPr>
          <a:xfrm>
            <a:off x="3373107" y="5178981"/>
            <a:ext cx="1635370" cy="369332"/>
          </a:xfrm>
          <a:prstGeom prst="rect">
            <a:avLst/>
          </a:prstGeom>
          <a:noFill/>
        </p:spPr>
        <p:txBody>
          <a:bodyPr wrap="square">
            <a:spAutoFit/>
          </a:bodyPr>
          <a:lstStyle/>
          <a:p>
            <a:r>
              <a:rPr lang="ja-JP" altLang="en-US" sz="1800" b="1" dirty="0"/>
              <a:t>偏りが無い</a:t>
            </a:r>
            <a:endParaRPr lang="ja-JP" altLang="en-US" b="1" dirty="0"/>
          </a:p>
        </p:txBody>
      </p:sp>
      <p:sp>
        <p:nvSpPr>
          <p:cNvPr id="69" name="テキスト ボックス 68">
            <a:extLst>
              <a:ext uri="{FF2B5EF4-FFF2-40B4-BE49-F238E27FC236}">
                <a16:creationId xmlns:a16="http://schemas.microsoft.com/office/drawing/2014/main" id="{9EB7AA61-B062-80F4-232C-31436EEA5522}"/>
              </a:ext>
            </a:extLst>
          </p:cNvPr>
          <p:cNvSpPr txBox="1"/>
          <p:nvPr/>
        </p:nvSpPr>
        <p:spPr>
          <a:xfrm>
            <a:off x="6650545" y="5166628"/>
            <a:ext cx="1635370" cy="369332"/>
          </a:xfrm>
          <a:prstGeom prst="rect">
            <a:avLst/>
          </a:prstGeom>
          <a:noFill/>
        </p:spPr>
        <p:txBody>
          <a:bodyPr wrap="square">
            <a:spAutoFit/>
          </a:bodyPr>
          <a:lstStyle/>
          <a:p>
            <a:r>
              <a:rPr lang="ja-JP" altLang="en-US" sz="1800" b="1" dirty="0">
                <a:solidFill>
                  <a:schemeClr val="accent1"/>
                </a:solidFill>
              </a:rPr>
              <a:t>偏りがある</a:t>
            </a:r>
            <a:endParaRPr lang="ja-JP" altLang="en-US" b="1" dirty="0">
              <a:solidFill>
                <a:schemeClr val="accent1"/>
              </a:solidFill>
            </a:endParaRPr>
          </a:p>
        </p:txBody>
      </p:sp>
      <p:sp>
        <p:nvSpPr>
          <p:cNvPr id="2" name="楕円 1">
            <a:extLst>
              <a:ext uri="{FF2B5EF4-FFF2-40B4-BE49-F238E27FC236}">
                <a16:creationId xmlns:a16="http://schemas.microsoft.com/office/drawing/2014/main" id="{DBE5404F-8BCF-C5EF-DE82-442A76373264}"/>
              </a:ext>
            </a:extLst>
          </p:cNvPr>
          <p:cNvSpPr/>
          <p:nvPr/>
        </p:nvSpPr>
        <p:spPr>
          <a:xfrm>
            <a:off x="2898324" y="3054939"/>
            <a:ext cx="2110153" cy="194938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楕円 2">
            <a:extLst>
              <a:ext uri="{FF2B5EF4-FFF2-40B4-BE49-F238E27FC236}">
                <a16:creationId xmlns:a16="http://schemas.microsoft.com/office/drawing/2014/main" id="{34DDB347-9DDF-681E-A1F7-6289EDE7BB49}"/>
              </a:ext>
            </a:extLst>
          </p:cNvPr>
          <p:cNvSpPr/>
          <p:nvPr/>
        </p:nvSpPr>
        <p:spPr>
          <a:xfrm>
            <a:off x="3179676" y="3306148"/>
            <a:ext cx="1527349" cy="1487156"/>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楕円 4">
            <a:extLst>
              <a:ext uri="{FF2B5EF4-FFF2-40B4-BE49-F238E27FC236}">
                <a16:creationId xmlns:a16="http://schemas.microsoft.com/office/drawing/2014/main" id="{51E3D5A4-4DD2-2265-9E7D-4A73B6484D6F}"/>
              </a:ext>
            </a:extLst>
          </p:cNvPr>
          <p:cNvSpPr/>
          <p:nvPr/>
        </p:nvSpPr>
        <p:spPr>
          <a:xfrm>
            <a:off x="3517553" y="3675005"/>
            <a:ext cx="823128" cy="74943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楕円 5">
            <a:extLst>
              <a:ext uri="{FF2B5EF4-FFF2-40B4-BE49-F238E27FC236}">
                <a16:creationId xmlns:a16="http://schemas.microsoft.com/office/drawing/2014/main" id="{39A4EFC9-1D3A-7101-4C76-79F65E9A8A3D}"/>
              </a:ext>
            </a:extLst>
          </p:cNvPr>
          <p:cNvSpPr/>
          <p:nvPr/>
        </p:nvSpPr>
        <p:spPr>
          <a:xfrm>
            <a:off x="3913205" y="3885914"/>
            <a:ext cx="154492" cy="155331"/>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004DDE77-F382-5D5A-8D22-C52B6831AB24}"/>
              </a:ext>
            </a:extLst>
          </p:cNvPr>
          <p:cNvSpPr/>
          <p:nvPr/>
        </p:nvSpPr>
        <p:spPr>
          <a:xfrm>
            <a:off x="3774625" y="3874298"/>
            <a:ext cx="154492" cy="155331"/>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B8076AED-6545-FC07-74EB-2082CFD0FFAB}"/>
              </a:ext>
            </a:extLst>
          </p:cNvPr>
          <p:cNvSpPr/>
          <p:nvPr/>
        </p:nvSpPr>
        <p:spPr>
          <a:xfrm>
            <a:off x="3980407" y="4017276"/>
            <a:ext cx="154492" cy="155331"/>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楕円 8">
            <a:extLst>
              <a:ext uri="{FF2B5EF4-FFF2-40B4-BE49-F238E27FC236}">
                <a16:creationId xmlns:a16="http://schemas.microsoft.com/office/drawing/2014/main" id="{49CBB004-641A-9500-4698-6FB718FDB803}"/>
              </a:ext>
            </a:extLst>
          </p:cNvPr>
          <p:cNvSpPr/>
          <p:nvPr/>
        </p:nvSpPr>
        <p:spPr>
          <a:xfrm>
            <a:off x="3713291" y="4029629"/>
            <a:ext cx="154492" cy="155331"/>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楕円 9">
            <a:extLst>
              <a:ext uri="{FF2B5EF4-FFF2-40B4-BE49-F238E27FC236}">
                <a16:creationId xmlns:a16="http://schemas.microsoft.com/office/drawing/2014/main" id="{AABC95B5-E99B-E6BC-55C7-0C33BFFFA4A5}"/>
              </a:ext>
            </a:extLst>
          </p:cNvPr>
          <p:cNvSpPr/>
          <p:nvPr/>
        </p:nvSpPr>
        <p:spPr>
          <a:xfrm>
            <a:off x="3841827" y="4065215"/>
            <a:ext cx="154492" cy="155331"/>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1310816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934496" y="979712"/>
            <a:ext cx="10323008" cy="1569660"/>
          </a:xfrm>
          <a:prstGeom prst="rect">
            <a:avLst/>
          </a:prstGeom>
          <a:noFill/>
        </p:spPr>
        <p:txBody>
          <a:bodyPr wrap="square" rtlCol="0">
            <a:spAutoFit/>
          </a:bodyPr>
          <a:lstStyle/>
          <a:p>
            <a:r>
              <a:rPr lang="ja-JP" altLang="en-US" sz="2400" b="1" dirty="0">
                <a:solidFill>
                  <a:srgbClr val="FF0000"/>
                </a:solidFill>
              </a:rPr>
              <a:t>プロンプトエンジニアリング</a:t>
            </a:r>
            <a:endParaRPr lang="en-US" altLang="ja-JP" sz="2400" b="1" dirty="0">
              <a:solidFill>
                <a:srgbClr val="FF0000"/>
              </a:solidFill>
            </a:endParaRPr>
          </a:p>
          <a:p>
            <a:endParaRPr lang="en-US" altLang="ja-JP" sz="2400" dirty="0"/>
          </a:p>
          <a:p>
            <a:r>
              <a:rPr lang="en-US" altLang="ja-JP" sz="2400" dirty="0"/>
              <a:t>AI</a:t>
            </a:r>
            <a:r>
              <a:rPr lang="ja-JP" altLang="en-US" sz="2400" dirty="0"/>
              <a:t>に対して適切な質問や指示（プロンプト）を与えるための技術・学問</a:t>
            </a:r>
            <a:endParaRPr lang="en-US" altLang="ja-JP" sz="2400" dirty="0"/>
          </a:p>
          <a:p>
            <a:r>
              <a:rPr lang="ja-JP" altLang="en-US" sz="2400" dirty="0"/>
              <a:t>分野のこと</a:t>
            </a:r>
            <a:r>
              <a:rPr lang="ja-JP" altLang="en-US" sz="2400" dirty="0">
                <a:latin typeface="Lato" panose="020F0502020204030203" pitchFamily="34" charset="0"/>
              </a:rPr>
              <a:t>。</a:t>
            </a:r>
            <a:endParaRPr lang="en-US" altLang="ja-JP" sz="2400" dirty="0"/>
          </a:p>
        </p:txBody>
      </p:sp>
      <p:sp>
        <p:nvSpPr>
          <p:cNvPr id="3" name="吹き出し: 四角形 2">
            <a:extLst>
              <a:ext uri="{FF2B5EF4-FFF2-40B4-BE49-F238E27FC236}">
                <a16:creationId xmlns:a16="http://schemas.microsoft.com/office/drawing/2014/main" id="{36402525-5BF1-9950-3E04-86D887BAD64D}"/>
              </a:ext>
            </a:extLst>
          </p:cNvPr>
          <p:cNvSpPr/>
          <p:nvPr/>
        </p:nvSpPr>
        <p:spPr>
          <a:xfrm>
            <a:off x="1182757" y="2703444"/>
            <a:ext cx="4035287" cy="894521"/>
          </a:xfrm>
          <a:prstGeom prst="wedgeRectCallout">
            <a:avLst>
              <a:gd name="adj1" fmla="val -44472"/>
              <a:gd name="adj2" fmla="val 73611"/>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dirty="0"/>
              <a:t>プロンプト </a:t>
            </a:r>
            <a:r>
              <a:rPr lang="en-US" altLang="ja-JP" dirty="0"/>
              <a:t>A</a:t>
            </a:r>
            <a:r>
              <a:rPr lang="ja-JP" altLang="en-US" dirty="0"/>
              <a:t>：</a:t>
            </a:r>
            <a:endParaRPr lang="en-US" altLang="ja-JP" dirty="0"/>
          </a:p>
          <a:p>
            <a:pPr algn="ctr"/>
            <a:r>
              <a:rPr lang="ja-JP" altLang="en-US" sz="2000" b="1" dirty="0"/>
              <a:t>東京の旅行プランを考えて</a:t>
            </a:r>
            <a:endParaRPr lang="en-US" altLang="ja-JP" sz="2000" b="1" dirty="0"/>
          </a:p>
        </p:txBody>
      </p:sp>
      <p:pic>
        <p:nvPicPr>
          <p:cNvPr id="6" name="Picture 2">
            <a:extLst>
              <a:ext uri="{FF2B5EF4-FFF2-40B4-BE49-F238E27FC236}">
                <a16:creationId xmlns:a16="http://schemas.microsoft.com/office/drawing/2014/main" id="{3EFF8EC7-2494-2693-F4E7-5AE8934734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5502" y="3597965"/>
            <a:ext cx="1009107" cy="1261910"/>
          </a:xfrm>
          <a:prstGeom prst="rect">
            <a:avLst/>
          </a:prstGeom>
          <a:noFill/>
          <a:extLst>
            <a:ext uri="{909E8E84-426E-40DD-AFC4-6F175D3DCCD1}">
              <a14:hiddenFill xmlns:a14="http://schemas.microsoft.com/office/drawing/2010/main">
                <a:solidFill>
                  <a:srgbClr val="FFFFFF"/>
                </a:solidFill>
              </a14:hiddenFill>
            </a:ext>
          </a:extLst>
        </p:spPr>
      </p:pic>
      <p:sp>
        <p:nvSpPr>
          <p:cNvPr id="7" name="矢印: 右 6">
            <a:extLst>
              <a:ext uri="{FF2B5EF4-FFF2-40B4-BE49-F238E27FC236}">
                <a16:creationId xmlns:a16="http://schemas.microsoft.com/office/drawing/2014/main" id="{28A1EC76-3F53-3BF9-D134-A29C7EF5A10F}"/>
              </a:ext>
            </a:extLst>
          </p:cNvPr>
          <p:cNvSpPr/>
          <p:nvPr/>
        </p:nvSpPr>
        <p:spPr>
          <a:xfrm>
            <a:off x="5615731" y="2960127"/>
            <a:ext cx="1311843" cy="381154"/>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8" name="吹き出し: 四角形 7">
            <a:extLst>
              <a:ext uri="{FF2B5EF4-FFF2-40B4-BE49-F238E27FC236}">
                <a16:creationId xmlns:a16="http://schemas.microsoft.com/office/drawing/2014/main" id="{D2DCD40A-49FE-777E-DC9B-DB3D1C5CF6B5}"/>
              </a:ext>
            </a:extLst>
          </p:cNvPr>
          <p:cNvSpPr/>
          <p:nvPr/>
        </p:nvSpPr>
        <p:spPr>
          <a:xfrm>
            <a:off x="7282068" y="2703444"/>
            <a:ext cx="3230219" cy="894521"/>
          </a:xfrm>
          <a:prstGeom prst="wedgeRectCallout">
            <a:avLst>
              <a:gd name="adj1" fmla="val 46238"/>
              <a:gd name="adj2" fmla="val 76944"/>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2000" b="1" dirty="0"/>
              <a:t>一般的な回答</a:t>
            </a:r>
            <a:endParaRPr lang="en-US" altLang="ja-JP" sz="2000" b="1" dirty="0"/>
          </a:p>
        </p:txBody>
      </p:sp>
      <p:sp>
        <p:nvSpPr>
          <p:cNvPr id="9" name="吹き出し: 四角形 8">
            <a:extLst>
              <a:ext uri="{FF2B5EF4-FFF2-40B4-BE49-F238E27FC236}">
                <a16:creationId xmlns:a16="http://schemas.microsoft.com/office/drawing/2014/main" id="{1C294198-24F9-CDDE-57A4-9464AED2D439}"/>
              </a:ext>
            </a:extLst>
          </p:cNvPr>
          <p:cNvSpPr/>
          <p:nvPr/>
        </p:nvSpPr>
        <p:spPr>
          <a:xfrm>
            <a:off x="1182757" y="4452730"/>
            <a:ext cx="4035287" cy="1425558"/>
          </a:xfrm>
          <a:prstGeom prst="wedgeRectCallout">
            <a:avLst>
              <a:gd name="adj1" fmla="val -44472"/>
              <a:gd name="adj2" fmla="val 66639"/>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dirty="0"/>
              <a:t>プロンプト </a:t>
            </a:r>
            <a:r>
              <a:rPr lang="en-US" altLang="ja-JP" dirty="0"/>
              <a:t>B</a:t>
            </a:r>
            <a:r>
              <a:rPr lang="ja-JP" altLang="en-US" dirty="0"/>
              <a:t>：</a:t>
            </a:r>
            <a:endParaRPr lang="en-US" altLang="ja-JP" dirty="0"/>
          </a:p>
          <a:p>
            <a:pPr algn="ctr"/>
            <a:r>
              <a:rPr lang="ja-JP" altLang="en-US" sz="1600" b="1" dirty="0"/>
              <a:t>以下の条件で東京の旅行プランを考えて</a:t>
            </a:r>
            <a:endParaRPr lang="en-US" altLang="ja-JP" sz="1600" b="1" dirty="0"/>
          </a:p>
          <a:p>
            <a:pPr algn="ctr"/>
            <a:r>
              <a:rPr lang="ja-JP" altLang="en-US" sz="1600" b="1" dirty="0"/>
              <a:t>・二泊三日</a:t>
            </a:r>
            <a:endParaRPr lang="en-US" altLang="ja-JP" sz="1600" b="1" dirty="0"/>
          </a:p>
          <a:p>
            <a:pPr algn="ctr"/>
            <a:r>
              <a:rPr lang="ja-JP" altLang="en-US" sz="1600" b="1" dirty="0"/>
              <a:t>・</a:t>
            </a:r>
            <a:r>
              <a:rPr lang="en-US" altLang="ja-JP" sz="1600" b="1" dirty="0"/>
              <a:t>4</a:t>
            </a:r>
            <a:r>
              <a:rPr lang="ja-JP" altLang="en-US" sz="1600" b="1" dirty="0"/>
              <a:t>人家族</a:t>
            </a:r>
            <a:endParaRPr lang="en-US" altLang="ja-JP" sz="1600" b="1" dirty="0"/>
          </a:p>
          <a:p>
            <a:pPr algn="ctr"/>
            <a:r>
              <a:rPr lang="ja-JP" altLang="en-US" sz="1600" b="1" dirty="0"/>
              <a:t>・豊洲市場に行きたい</a:t>
            </a:r>
            <a:endParaRPr lang="en-US" altLang="ja-JP" sz="1600" b="1" dirty="0"/>
          </a:p>
        </p:txBody>
      </p:sp>
      <p:sp>
        <p:nvSpPr>
          <p:cNvPr id="10" name="矢印: 右 9">
            <a:extLst>
              <a:ext uri="{FF2B5EF4-FFF2-40B4-BE49-F238E27FC236}">
                <a16:creationId xmlns:a16="http://schemas.microsoft.com/office/drawing/2014/main" id="{A198B826-710D-B04B-D687-0F4EFD33D1CE}"/>
              </a:ext>
            </a:extLst>
          </p:cNvPr>
          <p:cNvSpPr/>
          <p:nvPr/>
        </p:nvSpPr>
        <p:spPr>
          <a:xfrm>
            <a:off x="5637950" y="4939387"/>
            <a:ext cx="1311843" cy="381154"/>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11" name="吹き出し: 四角形 10">
            <a:extLst>
              <a:ext uri="{FF2B5EF4-FFF2-40B4-BE49-F238E27FC236}">
                <a16:creationId xmlns:a16="http://schemas.microsoft.com/office/drawing/2014/main" id="{C3DAA742-862C-1802-5567-6A7D74C4A1C3}"/>
              </a:ext>
            </a:extLst>
          </p:cNvPr>
          <p:cNvSpPr/>
          <p:nvPr/>
        </p:nvSpPr>
        <p:spPr>
          <a:xfrm>
            <a:off x="7325259" y="4682703"/>
            <a:ext cx="3230219" cy="894521"/>
          </a:xfrm>
          <a:prstGeom prst="wedgeRectCallout">
            <a:avLst>
              <a:gd name="adj1" fmla="val 46238"/>
              <a:gd name="adj2" fmla="val 76944"/>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ja-JP" altLang="en-US" sz="2000" b="1" dirty="0"/>
              <a:t>条件に合った</a:t>
            </a:r>
            <a:endParaRPr lang="en-US" altLang="ja-JP" sz="2000" b="1" dirty="0"/>
          </a:p>
          <a:p>
            <a:pPr algn="ctr"/>
            <a:r>
              <a:rPr lang="ja-JP" altLang="en-US" sz="2000" b="1" dirty="0"/>
              <a:t>活用できる回答</a:t>
            </a:r>
            <a:endParaRPr lang="en-US" altLang="ja-JP" sz="2000" b="1" dirty="0"/>
          </a:p>
        </p:txBody>
      </p:sp>
    </p:spTree>
    <p:extLst>
      <p:ext uri="{BB962C8B-B14F-4D97-AF65-F5344CB8AC3E}">
        <p14:creationId xmlns:p14="http://schemas.microsoft.com/office/powerpoint/2010/main" val="723124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65AAA0-60AD-89E7-5758-07BBB52982CE}"/>
              </a:ext>
            </a:extLst>
          </p:cNvPr>
          <p:cNvSpPr>
            <a:spLocks noGrp="1"/>
          </p:cNvSpPr>
          <p:nvPr>
            <p:ph type="title"/>
          </p:nvPr>
        </p:nvSpPr>
        <p:spPr>
          <a:xfrm>
            <a:off x="838200" y="2686295"/>
            <a:ext cx="10515600" cy="1325563"/>
          </a:xfrm>
        </p:spPr>
        <p:txBody>
          <a:bodyPr/>
          <a:lstStyle/>
          <a:p>
            <a:pPr algn="ctr"/>
            <a:r>
              <a:rPr kumimoji="1" lang="ja-JP" altLang="en-US" b="1" dirty="0">
                <a:solidFill>
                  <a:srgbClr val="0070C0"/>
                </a:solidFill>
                <a:latin typeface="+mn-ea"/>
                <a:ea typeface="+mn-ea"/>
              </a:rPr>
              <a:t>情報セキュリティ</a:t>
            </a:r>
          </a:p>
        </p:txBody>
      </p:sp>
    </p:spTree>
    <p:extLst>
      <p:ext uri="{BB962C8B-B14F-4D97-AF65-F5344CB8AC3E}">
        <p14:creationId xmlns:p14="http://schemas.microsoft.com/office/powerpoint/2010/main" val="12691959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934496" y="1114737"/>
            <a:ext cx="10323008" cy="1938992"/>
          </a:xfrm>
          <a:prstGeom prst="rect">
            <a:avLst/>
          </a:prstGeom>
          <a:noFill/>
        </p:spPr>
        <p:txBody>
          <a:bodyPr wrap="square" rtlCol="0">
            <a:spAutoFit/>
          </a:bodyPr>
          <a:lstStyle/>
          <a:p>
            <a:r>
              <a:rPr lang="ja-JP" altLang="en-US" sz="2400" b="1" dirty="0">
                <a:solidFill>
                  <a:srgbClr val="FF0000"/>
                </a:solidFill>
              </a:rPr>
              <a:t>プロンプトインジェクション攻撃</a:t>
            </a:r>
            <a:endParaRPr lang="en-US" altLang="ja-JP" sz="2400" b="1" dirty="0">
              <a:solidFill>
                <a:srgbClr val="FF0000"/>
              </a:solidFill>
            </a:endParaRPr>
          </a:p>
          <a:p>
            <a:endParaRPr lang="en-US" altLang="ja-JP" sz="2400" dirty="0"/>
          </a:p>
          <a:p>
            <a:r>
              <a:rPr lang="en-US" altLang="ja-JP" sz="2400" dirty="0" err="1"/>
              <a:t>ChatGPT</a:t>
            </a:r>
            <a:r>
              <a:rPr lang="ja-JP" altLang="en-US" sz="2400" dirty="0"/>
              <a:t>などの生成</a:t>
            </a:r>
            <a:r>
              <a:rPr lang="en-US" altLang="ja-JP" sz="2400" dirty="0"/>
              <a:t>AI</a:t>
            </a:r>
            <a:r>
              <a:rPr lang="ja-JP" altLang="en-US" sz="2400" dirty="0"/>
              <a:t>に対して入力するプロンプトを悪用して、不正アクセスを行ったり、有害な回答が出力されるように誘導したり、</a:t>
            </a:r>
            <a:r>
              <a:rPr lang="en-US" altLang="ja-JP" sz="2400" dirty="0"/>
              <a:t>AI</a:t>
            </a:r>
            <a:r>
              <a:rPr lang="ja-JP" altLang="en-US" sz="2400" dirty="0"/>
              <a:t>に予期しない動作をさせたりする攻撃手法のこと</a:t>
            </a:r>
            <a:r>
              <a:rPr lang="ja-JP" altLang="en-US" sz="2400" dirty="0">
                <a:latin typeface="Lato" panose="020F0502020204030203" pitchFamily="34" charset="0"/>
              </a:rPr>
              <a:t>。</a:t>
            </a:r>
            <a:endParaRPr lang="en-US" altLang="ja-JP" sz="2400" dirty="0"/>
          </a:p>
        </p:txBody>
      </p:sp>
      <p:pic>
        <p:nvPicPr>
          <p:cNvPr id="6146" name="Picture 2">
            <a:extLst>
              <a:ext uri="{FF2B5EF4-FFF2-40B4-BE49-F238E27FC236}">
                <a16:creationId xmlns:a16="http://schemas.microsoft.com/office/drawing/2014/main" id="{1D3CEE28-8E8C-8FE3-9938-BDC609E8C3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86" t="9238" r="1386"/>
          <a:stretch/>
        </p:blipFill>
        <p:spPr bwMode="auto">
          <a:xfrm rot="10800000">
            <a:off x="6141009" y="3400871"/>
            <a:ext cx="994930" cy="9030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55BCBF42-C70A-546C-2AB4-A9C575D9F2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8078" y="3679167"/>
            <a:ext cx="1980227" cy="219912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D3C2EEAF-B9C9-015B-FFB8-78FED9B3D3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02230" y="3192877"/>
            <a:ext cx="1319005" cy="1319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4226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934496" y="906803"/>
            <a:ext cx="10323008" cy="1938992"/>
          </a:xfrm>
          <a:prstGeom prst="rect">
            <a:avLst/>
          </a:prstGeom>
          <a:noFill/>
        </p:spPr>
        <p:txBody>
          <a:bodyPr wrap="square" rtlCol="0">
            <a:spAutoFit/>
          </a:bodyPr>
          <a:lstStyle/>
          <a:p>
            <a:r>
              <a:rPr lang="ja-JP" altLang="en-US" sz="2400" b="1" dirty="0">
                <a:solidFill>
                  <a:srgbClr val="FF0000"/>
                </a:solidFill>
              </a:rPr>
              <a:t>敵対的サンプル（</a:t>
            </a:r>
            <a:r>
              <a:rPr lang="en-US" altLang="ja-JP" sz="2400" b="1" dirty="0">
                <a:solidFill>
                  <a:srgbClr val="FF0000"/>
                </a:solidFill>
              </a:rPr>
              <a:t>Adversarial Examples</a:t>
            </a:r>
            <a:r>
              <a:rPr lang="ja-JP" altLang="en-US" sz="2400" b="1" dirty="0">
                <a:solidFill>
                  <a:srgbClr val="FF0000"/>
                </a:solidFill>
              </a:rPr>
              <a:t>）</a:t>
            </a:r>
            <a:endParaRPr lang="en-US" altLang="ja-JP" sz="2400" b="1" dirty="0">
              <a:solidFill>
                <a:srgbClr val="FF0000"/>
              </a:solidFill>
            </a:endParaRPr>
          </a:p>
          <a:p>
            <a:endParaRPr lang="en-US" altLang="ja-JP" sz="2400" dirty="0"/>
          </a:p>
          <a:p>
            <a:r>
              <a:rPr lang="ja-JP" altLang="en-US" sz="2400" dirty="0"/>
              <a:t>機械学習モデルの認識を混乱させる攻撃手法のこと</a:t>
            </a:r>
            <a:r>
              <a:rPr lang="ja-JP" altLang="en-US" sz="2400" dirty="0">
                <a:latin typeface="Lato" panose="020F0502020204030203" pitchFamily="34" charset="0"/>
              </a:rPr>
              <a:t>。人だと認識できないような些細なノイズを入力データに加えることで、機械学習モデルに想定外の挙動を起こさせる。</a:t>
            </a:r>
            <a:endParaRPr lang="en-US" altLang="ja-JP" sz="2400" dirty="0"/>
          </a:p>
        </p:txBody>
      </p:sp>
      <p:pic>
        <p:nvPicPr>
          <p:cNvPr id="8194" name="Picture 2">
            <a:extLst>
              <a:ext uri="{FF2B5EF4-FFF2-40B4-BE49-F238E27FC236}">
                <a16:creationId xmlns:a16="http://schemas.microsoft.com/office/drawing/2014/main" id="{0DB7C143-3965-C3DF-FF21-3208CF30AC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2841" y="3076212"/>
            <a:ext cx="811350" cy="102546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7495C927-4580-A46A-E39C-ED09A8B708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4745" y="4260701"/>
            <a:ext cx="739755" cy="92507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E00DF33A-70CE-3D23-8B94-F8BEB458ED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5004" y="5327745"/>
            <a:ext cx="1019238" cy="925079"/>
          </a:xfrm>
          <a:prstGeom prst="rect">
            <a:avLst/>
          </a:prstGeom>
          <a:noFill/>
          <a:extLst>
            <a:ext uri="{909E8E84-426E-40DD-AFC4-6F175D3DCCD1}">
              <a14:hiddenFill xmlns:a14="http://schemas.microsoft.com/office/drawing/2010/main">
                <a:solidFill>
                  <a:srgbClr val="FFFFFF"/>
                </a:solidFill>
              </a14:hiddenFill>
            </a:ext>
          </a:extLst>
        </p:spPr>
      </p:pic>
      <p:sp>
        <p:nvSpPr>
          <p:cNvPr id="6" name="十字形 5">
            <a:extLst>
              <a:ext uri="{FF2B5EF4-FFF2-40B4-BE49-F238E27FC236}">
                <a16:creationId xmlns:a16="http://schemas.microsoft.com/office/drawing/2014/main" id="{6B5C265C-FE06-3A1B-021C-C822733E30C4}"/>
              </a:ext>
            </a:extLst>
          </p:cNvPr>
          <p:cNvSpPr/>
          <p:nvPr/>
        </p:nvSpPr>
        <p:spPr>
          <a:xfrm>
            <a:off x="4824136" y="3344126"/>
            <a:ext cx="503237" cy="489634"/>
          </a:xfrm>
          <a:prstGeom prst="plus">
            <a:avLst>
              <a:gd name="adj" fmla="val 412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吹き出し: 四角形 6">
            <a:extLst>
              <a:ext uri="{FF2B5EF4-FFF2-40B4-BE49-F238E27FC236}">
                <a16:creationId xmlns:a16="http://schemas.microsoft.com/office/drawing/2014/main" id="{B44317A7-DC88-B086-7DA3-265ABC6E2C2B}"/>
              </a:ext>
            </a:extLst>
          </p:cNvPr>
          <p:cNvSpPr/>
          <p:nvPr/>
        </p:nvSpPr>
        <p:spPr>
          <a:xfrm>
            <a:off x="3210780" y="4377562"/>
            <a:ext cx="1162878" cy="347869"/>
          </a:xfrm>
          <a:prstGeom prst="wedgeRectCallout">
            <a:avLst>
              <a:gd name="adj1" fmla="val -75534"/>
              <a:gd name="adj2" fmla="val -35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000" dirty="0"/>
              <a:t>ぶた</a:t>
            </a:r>
          </a:p>
        </p:txBody>
      </p:sp>
      <p:sp>
        <p:nvSpPr>
          <p:cNvPr id="8" name="吹き出し: 四角形 7">
            <a:extLst>
              <a:ext uri="{FF2B5EF4-FFF2-40B4-BE49-F238E27FC236}">
                <a16:creationId xmlns:a16="http://schemas.microsoft.com/office/drawing/2014/main" id="{AEAA9E8B-2611-932C-A722-D002F91FC58E}"/>
              </a:ext>
            </a:extLst>
          </p:cNvPr>
          <p:cNvSpPr/>
          <p:nvPr/>
        </p:nvSpPr>
        <p:spPr>
          <a:xfrm>
            <a:off x="3237790" y="5327745"/>
            <a:ext cx="1162878" cy="347869"/>
          </a:xfrm>
          <a:prstGeom prst="wedgeRectCallout">
            <a:avLst>
              <a:gd name="adj1" fmla="val -72970"/>
              <a:gd name="adj2" fmla="val 79643"/>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000" dirty="0"/>
              <a:t>ぶた</a:t>
            </a:r>
          </a:p>
        </p:txBody>
      </p:sp>
      <p:pic>
        <p:nvPicPr>
          <p:cNvPr id="10" name="グラフィックス 9" descr="音波 単色塗りつぶし">
            <a:extLst>
              <a:ext uri="{FF2B5EF4-FFF2-40B4-BE49-F238E27FC236}">
                <a16:creationId xmlns:a16="http://schemas.microsoft.com/office/drawing/2014/main" id="{0EC5F1E0-DD31-6C02-0966-6B435104BF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94839" y="3216713"/>
            <a:ext cx="914400" cy="914400"/>
          </a:xfrm>
          <a:prstGeom prst="rect">
            <a:avLst/>
          </a:prstGeom>
        </p:spPr>
      </p:pic>
      <p:sp>
        <p:nvSpPr>
          <p:cNvPr id="11" name="テキスト ボックス 10">
            <a:extLst>
              <a:ext uri="{FF2B5EF4-FFF2-40B4-BE49-F238E27FC236}">
                <a16:creationId xmlns:a16="http://schemas.microsoft.com/office/drawing/2014/main" id="{FA42F5C0-C4B3-7196-35A2-3138803B6603}"/>
              </a:ext>
            </a:extLst>
          </p:cNvPr>
          <p:cNvSpPr txBox="1"/>
          <p:nvPr/>
        </p:nvSpPr>
        <p:spPr>
          <a:xfrm>
            <a:off x="5705061" y="2951413"/>
            <a:ext cx="1093955" cy="369332"/>
          </a:xfrm>
          <a:prstGeom prst="rect">
            <a:avLst/>
          </a:prstGeom>
          <a:noFill/>
        </p:spPr>
        <p:txBody>
          <a:bodyPr wrap="square">
            <a:spAutoFit/>
          </a:bodyPr>
          <a:lstStyle/>
          <a:p>
            <a:pPr algn="ctr"/>
            <a:r>
              <a:rPr lang="ja-JP" altLang="en-US" b="1" dirty="0">
                <a:latin typeface="Noto Sans JP"/>
              </a:rPr>
              <a:t>ノイズ</a:t>
            </a:r>
            <a:endParaRPr lang="en-US" altLang="ja-JP" b="1" dirty="0">
              <a:latin typeface="Noto Sans JP"/>
            </a:endParaRPr>
          </a:p>
        </p:txBody>
      </p:sp>
      <p:sp>
        <p:nvSpPr>
          <p:cNvPr id="12" name="矢印: 右 11">
            <a:extLst>
              <a:ext uri="{FF2B5EF4-FFF2-40B4-BE49-F238E27FC236}">
                <a16:creationId xmlns:a16="http://schemas.microsoft.com/office/drawing/2014/main" id="{F40BCFEC-BD70-FDC0-9434-A44DDF81BC06}"/>
              </a:ext>
            </a:extLst>
          </p:cNvPr>
          <p:cNvSpPr/>
          <p:nvPr/>
        </p:nvSpPr>
        <p:spPr>
          <a:xfrm>
            <a:off x="7176705" y="3399562"/>
            <a:ext cx="616226" cy="3447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Picture 2">
            <a:extLst>
              <a:ext uri="{FF2B5EF4-FFF2-40B4-BE49-F238E27FC236}">
                <a16:creationId xmlns:a16="http://schemas.microsoft.com/office/drawing/2014/main" id="{21DF588E-EBBD-2B9A-EBCC-BDF2B5F60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9886" y="3076212"/>
            <a:ext cx="811350" cy="102546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9D0DBD79-0DBF-3848-5620-7215D7EFA5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705" y="4262891"/>
            <a:ext cx="739755" cy="92507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516A0547-D9A9-A5B6-D00D-DB23202A11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6964" y="5329935"/>
            <a:ext cx="1019238" cy="925079"/>
          </a:xfrm>
          <a:prstGeom prst="rect">
            <a:avLst/>
          </a:prstGeom>
          <a:noFill/>
          <a:extLst>
            <a:ext uri="{909E8E84-426E-40DD-AFC4-6F175D3DCCD1}">
              <a14:hiddenFill xmlns:a14="http://schemas.microsoft.com/office/drawing/2010/main">
                <a:solidFill>
                  <a:srgbClr val="FFFFFF"/>
                </a:solidFill>
              </a14:hiddenFill>
            </a:ext>
          </a:extLst>
        </p:spPr>
      </p:pic>
      <p:sp>
        <p:nvSpPr>
          <p:cNvPr id="16" name="吹き出し: 四角形 15">
            <a:extLst>
              <a:ext uri="{FF2B5EF4-FFF2-40B4-BE49-F238E27FC236}">
                <a16:creationId xmlns:a16="http://schemas.microsoft.com/office/drawing/2014/main" id="{5CA65E8B-CCBF-225B-E777-DC57897A8E83}"/>
              </a:ext>
            </a:extLst>
          </p:cNvPr>
          <p:cNvSpPr/>
          <p:nvPr/>
        </p:nvSpPr>
        <p:spPr>
          <a:xfrm>
            <a:off x="8232740" y="4379752"/>
            <a:ext cx="1162878" cy="347869"/>
          </a:xfrm>
          <a:prstGeom prst="wedgeRectCallout">
            <a:avLst>
              <a:gd name="adj1" fmla="val -75534"/>
              <a:gd name="adj2" fmla="val -357"/>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000" b="1" dirty="0">
                <a:solidFill>
                  <a:srgbClr val="FF0000"/>
                </a:solidFill>
              </a:rPr>
              <a:t>犬</a:t>
            </a:r>
          </a:p>
        </p:txBody>
      </p:sp>
      <p:sp>
        <p:nvSpPr>
          <p:cNvPr id="17" name="吹き出し: 四角形 16">
            <a:extLst>
              <a:ext uri="{FF2B5EF4-FFF2-40B4-BE49-F238E27FC236}">
                <a16:creationId xmlns:a16="http://schemas.microsoft.com/office/drawing/2014/main" id="{C177694A-5FE8-0337-F785-E9317406247C}"/>
              </a:ext>
            </a:extLst>
          </p:cNvPr>
          <p:cNvSpPr/>
          <p:nvPr/>
        </p:nvSpPr>
        <p:spPr>
          <a:xfrm>
            <a:off x="8259750" y="5329935"/>
            <a:ext cx="1162878" cy="347869"/>
          </a:xfrm>
          <a:prstGeom prst="wedgeRectCallout">
            <a:avLst>
              <a:gd name="adj1" fmla="val -72970"/>
              <a:gd name="adj2" fmla="val 79643"/>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000" dirty="0"/>
              <a:t>ぶた</a:t>
            </a:r>
          </a:p>
        </p:txBody>
      </p:sp>
    </p:spTree>
    <p:extLst>
      <p:ext uri="{BB962C8B-B14F-4D97-AF65-F5344CB8AC3E}">
        <p14:creationId xmlns:p14="http://schemas.microsoft.com/office/powerpoint/2010/main" val="19477421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750276" y="745331"/>
            <a:ext cx="10691448" cy="2308324"/>
          </a:xfrm>
          <a:prstGeom prst="rect">
            <a:avLst/>
          </a:prstGeom>
          <a:noFill/>
        </p:spPr>
        <p:txBody>
          <a:bodyPr wrap="square" rtlCol="0">
            <a:spAutoFit/>
          </a:bodyPr>
          <a:lstStyle/>
          <a:p>
            <a:r>
              <a:rPr lang="ja-JP" altLang="en-US" sz="2400" b="1" dirty="0">
                <a:solidFill>
                  <a:srgbClr val="FF0000"/>
                </a:solidFill>
              </a:rPr>
              <a:t>精度と偏り</a:t>
            </a:r>
            <a:endParaRPr lang="en-US" altLang="ja-JP" sz="2400" b="1" dirty="0">
              <a:solidFill>
                <a:srgbClr val="FF0000"/>
              </a:solidFill>
            </a:endParaRPr>
          </a:p>
          <a:p>
            <a:endParaRPr lang="en-US" altLang="ja-JP" sz="2400" dirty="0"/>
          </a:p>
          <a:p>
            <a:r>
              <a:rPr lang="ja-JP" altLang="en-US" sz="2400" dirty="0"/>
              <a:t>企業のシステムなどに不正侵入し、情報を盗み出したり、データを改ざんしたり、システムを破壊すること。「不正アクセス行為の禁止等に関する法律（不正アクセス禁止法）」に違反する犯罪行為にあたるため、攻撃者には、懲役・罰金などの罰則が課されることも多くある。</a:t>
            </a:r>
            <a:endParaRPr lang="en-US" altLang="ja-JP" sz="2400" dirty="0"/>
          </a:p>
        </p:txBody>
      </p:sp>
      <p:grpSp>
        <p:nvGrpSpPr>
          <p:cNvPr id="9" name="グループ化 8">
            <a:extLst>
              <a:ext uri="{FF2B5EF4-FFF2-40B4-BE49-F238E27FC236}">
                <a16:creationId xmlns:a16="http://schemas.microsoft.com/office/drawing/2014/main" id="{3EDD655C-9DE5-6817-13F2-521EEEF1DD13}"/>
              </a:ext>
            </a:extLst>
          </p:cNvPr>
          <p:cNvGrpSpPr/>
          <p:nvPr/>
        </p:nvGrpSpPr>
        <p:grpSpPr>
          <a:xfrm>
            <a:off x="2341266" y="3567165"/>
            <a:ext cx="3004457" cy="2391508"/>
            <a:chOff x="1768510" y="3567165"/>
            <a:chExt cx="3004457" cy="2391508"/>
          </a:xfrm>
        </p:grpSpPr>
        <p:cxnSp>
          <p:nvCxnSpPr>
            <p:cNvPr id="3" name="直線コネクタ 2">
              <a:extLst>
                <a:ext uri="{FF2B5EF4-FFF2-40B4-BE49-F238E27FC236}">
                  <a16:creationId xmlns:a16="http://schemas.microsoft.com/office/drawing/2014/main" id="{3210E1E6-B29D-47BA-DA06-0AE76D350E82}"/>
                </a:ext>
              </a:extLst>
            </p:cNvPr>
            <p:cNvCxnSpPr/>
            <p:nvPr/>
          </p:nvCxnSpPr>
          <p:spPr>
            <a:xfrm>
              <a:off x="1768510" y="3567165"/>
              <a:ext cx="0" cy="2391508"/>
            </a:xfrm>
            <a:prstGeom prst="line">
              <a:avLst/>
            </a:prstGeom>
          </p:spPr>
          <p:style>
            <a:lnRef idx="1">
              <a:schemeClr val="dk1"/>
            </a:lnRef>
            <a:fillRef idx="0">
              <a:schemeClr val="dk1"/>
            </a:fillRef>
            <a:effectRef idx="0">
              <a:schemeClr val="dk1"/>
            </a:effectRef>
            <a:fontRef idx="minor">
              <a:schemeClr val="tx1"/>
            </a:fontRef>
          </p:style>
        </p:cxnSp>
        <p:cxnSp>
          <p:nvCxnSpPr>
            <p:cNvPr id="6" name="直線コネクタ 5">
              <a:extLst>
                <a:ext uri="{FF2B5EF4-FFF2-40B4-BE49-F238E27FC236}">
                  <a16:creationId xmlns:a16="http://schemas.microsoft.com/office/drawing/2014/main" id="{8F17FDBE-BD0B-184E-038A-C422403B0042}"/>
                </a:ext>
              </a:extLst>
            </p:cNvPr>
            <p:cNvCxnSpPr>
              <a:cxnSpLocks/>
            </p:cNvCxnSpPr>
            <p:nvPr/>
          </p:nvCxnSpPr>
          <p:spPr>
            <a:xfrm>
              <a:off x="1768510" y="5958673"/>
              <a:ext cx="3004457" cy="0"/>
            </a:xfrm>
            <a:prstGeom prst="line">
              <a:avLst/>
            </a:prstGeom>
          </p:spPr>
          <p:style>
            <a:lnRef idx="1">
              <a:schemeClr val="dk1"/>
            </a:lnRef>
            <a:fillRef idx="0">
              <a:schemeClr val="dk1"/>
            </a:fillRef>
            <a:effectRef idx="0">
              <a:schemeClr val="dk1"/>
            </a:effectRef>
            <a:fontRef idx="minor">
              <a:schemeClr val="tx1"/>
            </a:fontRef>
          </p:style>
        </p:cxnSp>
      </p:grpSp>
      <p:cxnSp>
        <p:nvCxnSpPr>
          <p:cNvPr id="11" name="直線コネクタ 10">
            <a:extLst>
              <a:ext uri="{FF2B5EF4-FFF2-40B4-BE49-F238E27FC236}">
                <a16:creationId xmlns:a16="http://schemas.microsoft.com/office/drawing/2014/main" id="{ECEB237A-475D-95C5-5D2F-860520227571}"/>
              </a:ext>
            </a:extLst>
          </p:cNvPr>
          <p:cNvCxnSpPr/>
          <p:nvPr/>
        </p:nvCxnSpPr>
        <p:spPr>
          <a:xfrm>
            <a:off x="3943977" y="3567165"/>
            <a:ext cx="0" cy="2391508"/>
          </a:xfrm>
          <a:prstGeom prst="line">
            <a:avLst/>
          </a:prstGeom>
        </p:spPr>
        <p:style>
          <a:lnRef idx="1">
            <a:schemeClr val="dk1"/>
          </a:lnRef>
          <a:fillRef idx="0">
            <a:schemeClr val="dk1"/>
          </a:fillRef>
          <a:effectRef idx="0">
            <a:schemeClr val="dk1"/>
          </a:effectRef>
          <a:fontRef idx="minor">
            <a:schemeClr val="tx1"/>
          </a:fontRef>
        </p:style>
      </p:cxnSp>
      <p:sp>
        <p:nvSpPr>
          <p:cNvPr id="13" name="フリーフォーム: 図形 12">
            <a:extLst>
              <a:ext uri="{FF2B5EF4-FFF2-40B4-BE49-F238E27FC236}">
                <a16:creationId xmlns:a16="http://schemas.microsoft.com/office/drawing/2014/main" id="{E9D0DD38-B883-4AC6-E37F-5F4397B3626A}"/>
              </a:ext>
            </a:extLst>
          </p:cNvPr>
          <p:cNvSpPr/>
          <p:nvPr/>
        </p:nvSpPr>
        <p:spPr>
          <a:xfrm>
            <a:off x="2661711" y="4069582"/>
            <a:ext cx="1176759" cy="1889091"/>
          </a:xfrm>
          <a:custGeom>
            <a:avLst/>
            <a:gdLst>
              <a:gd name="connsiteX0" fmla="*/ 0 w 1185706"/>
              <a:gd name="connsiteY0" fmla="*/ 2100403 h 2100403"/>
              <a:gd name="connsiteX1" fmla="*/ 622998 w 1185706"/>
              <a:gd name="connsiteY1" fmla="*/ 1306583 h 2100403"/>
              <a:gd name="connsiteX2" fmla="*/ 1014884 w 1185706"/>
              <a:gd name="connsiteY2" fmla="*/ 201264 h 2100403"/>
              <a:gd name="connsiteX3" fmla="*/ 1185706 w 1185706"/>
              <a:gd name="connsiteY3" fmla="*/ 297 h 2100403"/>
              <a:gd name="connsiteX4" fmla="*/ 1185706 w 1185706"/>
              <a:gd name="connsiteY4" fmla="*/ 297 h 2100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706" h="2100403">
                <a:moveTo>
                  <a:pt x="0" y="2100403"/>
                </a:moveTo>
                <a:cubicBezTo>
                  <a:pt x="226925" y="1861754"/>
                  <a:pt x="453851" y="1623106"/>
                  <a:pt x="622998" y="1306583"/>
                </a:cubicBezTo>
                <a:cubicBezTo>
                  <a:pt x="792145" y="990060"/>
                  <a:pt x="921099" y="418978"/>
                  <a:pt x="1014884" y="201264"/>
                </a:cubicBezTo>
                <a:cubicBezTo>
                  <a:pt x="1108669" y="-16450"/>
                  <a:pt x="1185706" y="297"/>
                  <a:pt x="1185706" y="297"/>
                </a:cubicBezTo>
                <a:lnTo>
                  <a:pt x="1185706" y="297"/>
                </a:ln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フリーフォーム: 図形 13">
            <a:extLst>
              <a:ext uri="{FF2B5EF4-FFF2-40B4-BE49-F238E27FC236}">
                <a16:creationId xmlns:a16="http://schemas.microsoft.com/office/drawing/2014/main" id="{23B3345F-4D52-2235-0F62-FD4919196857}"/>
              </a:ext>
            </a:extLst>
          </p:cNvPr>
          <p:cNvSpPr/>
          <p:nvPr/>
        </p:nvSpPr>
        <p:spPr>
          <a:xfrm flipH="1">
            <a:off x="3843493" y="4069582"/>
            <a:ext cx="1321360" cy="1889091"/>
          </a:xfrm>
          <a:custGeom>
            <a:avLst/>
            <a:gdLst>
              <a:gd name="connsiteX0" fmla="*/ 0 w 1185706"/>
              <a:gd name="connsiteY0" fmla="*/ 2100403 h 2100403"/>
              <a:gd name="connsiteX1" fmla="*/ 622998 w 1185706"/>
              <a:gd name="connsiteY1" fmla="*/ 1306583 h 2100403"/>
              <a:gd name="connsiteX2" fmla="*/ 1014884 w 1185706"/>
              <a:gd name="connsiteY2" fmla="*/ 201264 h 2100403"/>
              <a:gd name="connsiteX3" fmla="*/ 1185706 w 1185706"/>
              <a:gd name="connsiteY3" fmla="*/ 297 h 2100403"/>
              <a:gd name="connsiteX4" fmla="*/ 1185706 w 1185706"/>
              <a:gd name="connsiteY4" fmla="*/ 297 h 2100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706" h="2100403">
                <a:moveTo>
                  <a:pt x="0" y="2100403"/>
                </a:moveTo>
                <a:cubicBezTo>
                  <a:pt x="226925" y="1861754"/>
                  <a:pt x="453851" y="1623106"/>
                  <a:pt x="622998" y="1306583"/>
                </a:cubicBezTo>
                <a:cubicBezTo>
                  <a:pt x="792145" y="990060"/>
                  <a:pt x="921099" y="418978"/>
                  <a:pt x="1014884" y="201264"/>
                </a:cubicBezTo>
                <a:cubicBezTo>
                  <a:pt x="1108669" y="-16450"/>
                  <a:pt x="1185706" y="297"/>
                  <a:pt x="1185706" y="297"/>
                </a:cubicBezTo>
                <a:lnTo>
                  <a:pt x="1185706" y="297"/>
                </a:ln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テキスト ボックス 15">
            <a:extLst>
              <a:ext uri="{FF2B5EF4-FFF2-40B4-BE49-F238E27FC236}">
                <a16:creationId xmlns:a16="http://schemas.microsoft.com/office/drawing/2014/main" id="{AB7716A9-4BF9-B0A5-DE58-7774E1F75492}"/>
              </a:ext>
            </a:extLst>
          </p:cNvPr>
          <p:cNvSpPr txBox="1"/>
          <p:nvPr/>
        </p:nvSpPr>
        <p:spPr>
          <a:xfrm>
            <a:off x="3619920" y="6031054"/>
            <a:ext cx="670727" cy="369332"/>
          </a:xfrm>
          <a:prstGeom prst="rect">
            <a:avLst/>
          </a:prstGeom>
          <a:noFill/>
        </p:spPr>
        <p:txBody>
          <a:bodyPr wrap="square">
            <a:spAutoFit/>
          </a:bodyPr>
          <a:lstStyle/>
          <a:p>
            <a:r>
              <a:rPr lang="ja-JP" altLang="en-US" sz="1800" b="1" dirty="0"/>
              <a:t>真値</a:t>
            </a:r>
            <a:endParaRPr lang="ja-JP" altLang="en-US" b="1" dirty="0"/>
          </a:p>
        </p:txBody>
      </p:sp>
      <p:cxnSp>
        <p:nvCxnSpPr>
          <p:cNvPr id="17" name="直線コネクタ 16">
            <a:extLst>
              <a:ext uri="{FF2B5EF4-FFF2-40B4-BE49-F238E27FC236}">
                <a16:creationId xmlns:a16="http://schemas.microsoft.com/office/drawing/2014/main" id="{6AAA9767-0B12-48FB-03E6-4F9CCA8DA3A7}"/>
              </a:ext>
            </a:extLst>
          </p:cNvPr>
          <p:cNvCxnSpPr/>
          <p:nvPr/>
        </p:nvCxnSpPr>
        <p:spPr>
          <a:xfrm>
            <a:off x="2639366" y="3567165"/>
            <a:ext cx="0" cy="2391508"/>
          </a:xfrm>
          <a:prstGeom prst="line">
            <a:avLst/>
          </a:prstGeom>
          <a:ln w="19050">
            <a:solidFill>
              <a:srgbClr val="0070C0"/>
            </a:solidFill>
          </a:ln>
        </p:spPr>
        <p:style>
          <a:lnRef idx="1">
            <a:schemeClr val="dk1"/>
          </a:lnRef>
          <a:fillRef idx="0">
            <a:schemeClr val="dk1"/>
          </a:fillRef>
          <a:effectRef idx="0">
            <a:schemeClr val="dk1"/>
          </a:effectRef>
          <a:fontRef idx="minor">
            <a:schemeClr val="tx1"/>
          </a:fontRef>
        </p:style>
      </p:cxnSp>
      <p:cxnSp>
        <p:nvCxnSpPr>
          <p:cNvPr id="18" name="直線コネクタ 17">
            <a:extLst>
              <a:ext uri="{FF2B5EF4-FFF2-40B4-BE49-F238E27FC236}">
                <a16:creationId xmlns:a16="http://schemas.microsoft.com/office/drawing/2014/main" id="{2ABB55BB-0F3D-2B6D-3BB8-EDD382D3B252}"/>
              </a:ext>
            </a:extLst>
          </p:cNvPr>
          <p:cNvCxnSpPr/>
          <p:nvPr/>
        </p:nvCxnSpPr>
        <p:spPr>
          <a:xfrm>
            <a:off x="5164853" y="3567165"/>
            <a:ext cx="0" cy="2391508"/>
          </a:xfrm>
          <a:prstGeom prst="line">
            <a:avLst/>
          </a:prstGeom>
          <a:ln w="19050">
            <a:solidFill>
              <a:srgbClr val="0070C0"/>
            </a:solidFill>
          </a:ln>
        </p:spPr>
        <p:style>
          <a:lnRef idx="1">
            <a:schemeClr val="dk1"/>
          </a:lnRef>
          <a:fillRef idx="0">
            <a:schemeClr val="dk1"/>
          </a:fillRef>
          <a:effectRef idx="0">
            <a:schemeClr val="dk1"/>
          </a:effectRef>
          <a:fontRef idx="minor">
            <a:schemeClr val="tx1"/>
          </a:fontRef>
        </p:style>
      </p:cxnSp>
      <p:cxnSp>
        <p:nvCxnSpPr>
          <p:cNvPr id="20" name="直線矢印コネクタ 19">
            <a:extLst>
              <a:ext uri="{FF2B5EF4-FFF2-40B4-BE49-F238E27FC236}">
                <a16:creationId xmlns:a16="http://schemas.microsoft.com/office/drawing/2014/main" id="{88232B69-66C4-2960-DA38-80ECF0FACAB6}"/>
              </a:ext>
            </a:extLst>
          </p:cNvPr>
          <p:cNvCxnSpPr/>
          <p:nvPr/>
        </p:nvCxnSpPr>
        <p:spPr>
          <a:xfrm>
            <a:off x="2733152" y="3607361"/>
            <a:ext cx="2301072"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B4FAAEBD-AAA0-5209-763E-E4EB638F7466}"/>
              </a:ext>
            </a:extLst>
          </p:cNvPr>
          <p:cNvSpPr txBox="1"/>
          <p:nvPr/>
        </p:nvSpPr>
        <p:spPr>
          <a:xfrm>
            <a:off x="3288325" y="3191058"/>
            <a:ext cx="1176759" cy="369332"/>
          </a:xfrm>
          <a:prstGeom prst="rect">
            <a:avLst/>
          </a:prstGeom>
          <a:noFill/>
        </p:spPr>
        <p:txBody>
          <a:bodyPr wrap="square">
            <a:spAutoFit/>
          </a:bodyPr>
          <a:lstStyle/>
          <a:p>
            <a:pPr algn="ctr"/>
            <a:r>
              <a:rPr lang="ja-JP" altLang="en-US" sz="1800" dirty="0"/>
              <a:t>精度</a:t>
            </a:r>
            <a:endParaRPr lang="ja-JP" altLang="en-US" dirty="0"/>
          </a:p>
        </p:txBody>
      </p:sp>
      <p:cxnSp>
        <p:nvCxnSpPr>
          <p:cNvPr id="22" name="直線コネクタ 21">
            <a:extLst>
              <a:ext uri="{FF2B5EF4-FFF2-40B4-BE49-F238E27FC236}">
                <a16:creationId xmlns:a16="http://schemas.microsoft.com/office/drawing/2014/main" id="{DB96096F-CC7A-5787-B3DD-66BE715D2341}"/>
              </a:ext>
            </a:extLst>
          </p:cNvPr>
          <p:cNvCxnSpPr>
            <a:cxnSpLocks/>
            <a:endCxn id="13" idx="3"/>
          </p:cNvCxnSpPr>
          <p:nvPr/>
        </p:nvCxnSpPr>
        <p:spPr>
          <a:xfrm>
            <a:off x="3838470" y="3607361"/>
            <a:ext cx="0" cy="462488"/>
          </a:xfrm>
          <a:prstGeom prst="line">
            <a:avLst/>
          </a:prstGeom>
          <a:ln w="19050">
            <a:solidFill>
              <a:srgbClr val="0070C0"/>
            </a:solidFill>
          </a:ln>
        </p:spPr>
        <p:style>
          <a:lnRef idx="1">
            <a:schemeClr val="dk1"/>
          </a:lnRef>
          <a:fillRef idx="0">
            <a:schemeClr val="dk1"/>
          </a:fillRef>
          <a:effectRef idx="0">
            <a:schemeClr val="dk1"/>
          </a:effectRef>
          <a:fontRef idx="minor">
            <a:schemeClr val="tx1"/>
          </a:fontRef>
        </p:style>
      </p:cxnSp>
      <p:cxnSp>
        <p:nvCxnSpPr>
          <p:cNvPr id="26" name="直線矢印コネクタ 25">
            <a:extLst>
              <a:ext uri="{FF2B5EF4-FFF2-40B4-BE49-F238E27FC236}">
                <a16:creationId xmlns:a16="http://schemas.microsoft.com/office/drawing/2014/main" id="{D7B2F1A1-52E3-EA8D-0620-EA071A2F47B1}"/>
              </a:ext>
            </a:extLst>
          </p:cNvPr>
          <p:cNvCxnSpPr/>
          <p:nvPr/>
        </p:nvCxnSpPr>
        <p:spPr>
          <a:xfrm>
            <a:off x="3456633" y="3888712"/>
            <a:ext cx="31149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0D28970-3A97-E41E-AF55-B9F2F7EC86BE}"/>
              </a:ext>
            </a:extLst>
          </p:cNvPr>
          <p:cNvCxnSpPr>
            <a:cxnSpLocks/>
          </p:cNvCxnSpPr>
          <p:nvPr/>
        </p:nvCxnSpPr>
        <p:spPr>
          <a:xfrm flipH="1">
            <a:off x="3883689" y="3888712"/>
            <a:ext cx="29977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0D0E8C30-CF68-3002-E730-EDD47E8022FB}"/>
              </a:ext>
            </a:extLst>
          </p:cNvPr>
          <p:cNvSpPr txBox="1"/>
          <p:nvPr/>
        </p:nvSpPr>
        <p:spPr>
          <a:xfrm>
            <a:off x="4140209" y="3704046"/>
            <a:ext cx="1176759" cy="369332"/>
          </a:xfrm>
          <a:prstGeom prst="rect">
            <a:avLst/>
          </a:prstGeom>
          <a:noFill/>
        </p:spPr>
        <p:txBody>
          <a:bodyPr wrap="square">
            <a:spAutoFit/>
          </a:bodyPr>
          <a:lstStyle/>
          <a:p>
            <a:r>
              <a:rPr lang="ja-JP" altLang="en-US" sz="1800" dirty="0"/>
              <a:t>偏り</a:t>
            </a:r>
            <a:endParaRPr lang="ja-JP" altLang="en-US" dirty="0"/>
          </a:p>
        </p:txBody>
      </p:sp>
      <p:grpSp>
        <p:nvGrpSpPr>
          <p:cNvPr id="30" name="グループ化 29">
            <a:extLst>
              <a:ext uri="{FF2B5EF4-FFF2-40B4-BE49-F238E27FC236}">
                <a16:creationId xmlns:a16="http://schemas.microsoft.com/office/drawing/2014/main" id="{816A8D0C-5F32-4A4D-50C8-2779B7B08860}"/>
              </a:ext>
            </a:extLst>
          </p:cNvPr>
          <p:cNvGrpSpPr/>
          <p:nvPr/>
        </p:nvGrpSpPr>
        <p:grpSpPr>
          <a:xfrm>
            <a:off x="6197873" y="3567165"/>
            <a:ext cx="3004457" cy="2391508"/>
            <a:chOff x="1768510" y="3567165"/>
            <a:chExt cx="3004457" cy="2391508"/>
          </a:xfrm>
        </p:grpSpPr>
        <p:cxnSp>
          <p:nvCxnSpPr>
            <p:cNvPr id="31" name="直線コネクタ 30">
              <a:extLst>
                <a:ext uri="{FF2B5EF4-FFF2-40B4-BE49-F238E27FC236}">
                  <a16:creationId xmlns:a16="http://schemas.microsoft.com/office/drawing/2014/main" id="{5C348796-4E31-A6A8-740B-B23B17F1B5CC}"/>
                </a:ext>
              </a:extLst>
            </p:cNvPr>
            <p:cNvCxnSpPr/>
            <p:nvPr/>
          </p:nvCxnSpPr>
          <p:spPr>
            <a:xfrm>
              <a:off x="1768510" y="3567165"/>
              <a:ext cx="0" cy="2391508"/>
            </a:xfrm>
            <a:prstGeom prst="line">
              <a:avLst/>
            </a:prstGeom>
          </p:spPr>
          <p:style>
            <a:lnRef idx="1">
              <a:schemeClr val="dk1"/>
            </a:lnRef>
            <a:fillRef idx="0">
              <a:schemeClr val="dk1"/>
            </a:fillRef>
            <a:effectRef idx="0">
              <a:schemeClr val="dk1"/>
            </a:effectRef>
            <a:fontRef idx="minor">
              <a:schemeClr val="tx1"/>
            </a:fontRef>
          </p:style>
        </p:cxnSp>
        <p:cxnSp>
          <p:nvCxnSpPr>
            <p:cNvPr id="32" name="直線コネクタ 31">
              <a:extLst>
                <a:ext uri="{FF2B5EF4-FFF2-40B4-BE49-F238E27FC236}">
                  <a16:creationId xmlns:a16="http://schemas.microsoft.com/office/drawing/2014/main" id="{CF3A6EB2-185C-8531-038C-FF7EFC0FAAD6}"/>
                </a:ext>
              </a:extLst>
            </p:cNvPr>
            <p:cNvCxnSpPr>
              <a:cxnSpLocks/>
            </p:cNvCxnSpPr>
            <p:nvPr/>
          </p:nvCxnSpPr>
          <p:spPr>
            <a:xfrm>
              <a:off x="1768510" y="5958673"/>
              <a:ext cx="3004457" cy="0"/>
            </a:xfrm>
            <a:prstGeom prst="line">
              <a:avLst/>
            </a:prstGeom>
          </p:spPr>
          <p:style>
            <a:lnRef idx="1">
              <a:schemeClr val="dk1"/>
            </a:lnRef>
            <a:fillRef idx="0">
              <a:schemeClr val="dk1"/>
            </a:fillRef>
            <a:effectRef idx="0">
              <a:schemeClr val="dk1"/>
            </a:effectRef>
            <a:fontRef idx="minor">
              <a:schemeClr val="tx1"/>
            </a:fontRef>
          </p:style>
        </p:cxnSp>
      </p:grpSp>
      <p:cxnSp>
        <p:nvCxnSpPr>
          <p:cNvPr id="33" name="直線コネクタ 32">
            <a:extLst>
              <a:ext uri="{FF2B5EF4-FFF2-40B4-BE49-F238E27FC236}">
                <a16:creationId xmlns:a16="http://schemas.microsoft.com/office/drawing/2014/main" id="{09C65B5E-843F-A18F-BCB9-D4738C59E29F}"/>
              </a:ext>
            </a:extLst>
          </p:cNvPr>
          <p:cNvCxnSpPr/>
          <p:nvPr/>
        </p:nvCxnSpPr>
        <p:spPr>
          <a:xfrm>
            <a:off x="8321691" y="3567165"/>
            <a:ext cx="0" cy="2391508"/>
          </a:xfrm>
          <a:prstGeom prst="line">
            <a:avLst/>
          </a:prstGeom>
        </p:spPr>
        <p:style>
          <a:lnRef idx="1">
            <a:schemeClr val="dk1"/>
          </a:lnRef>
          <a:fillRef idx="0">
            <a:schemeClr val="dk1"/>
          </a:fillRef>
          <a:effectRef idx="0">
            <a:schemeClr val="dk1"/>
          </a:effectRef>
          <a:fontRef idx="minor">
            <a:schemeClr val="tx1"/>
          </a:fontRef>
        </p:style>
      </p:cxnSp>
      <p:grpSp>
        <p:nvGrpSpPr>
          <p:cNvPr id="45" name="グループ化 44">
            <a:extLst>
              <a:ext uri="{FF2B5EF4-FFF2-40B4-BE49-F238E27FC236}">
                <a16:creationId xmlns:a16="http://schemas.microsoft.com/office/drawing/2014/main" id="{7D4F929A-E8EB-D6D5-CE3F-728070AABF3D}"/>
              </a:ext>
            </a:extLst>
          </p:cNvPr>
          <p:cNvGrpSpPr/>
          <p:nvPr/>
        </p:nvGrpSpPr>
        <p:grpSpPr>
          <a:xfrm>
            <a:off x="7044999" y="4062807"/>
            <a:ext cx="1376624" cy="1889091"/>
            <a:chOff x="6518318" y="4069582"/>
            <a:chExt cx="2503142" cy="1889091"/>
          </a:xfrm>
        </p:grpSpPr>
        <p:sp>
          <p:nvSpPr>
            <p:cNvPr id="34" name="フリーフォーム: 図形 33">
              <a:extLst>
                <a:ext uri="{FF2B5EF4-FFF2-40B4-BE49-F238E27FC236}">
                  <a16:creationId xmlns:a16="http://schemas.microsoft.com/office/drawing/2014/main" id="{3D0F97CD-5BF2-BFC3-C875-4EB49E940748}"/>
                </a:ext>
              </a:extLst>
            </p:cNvPr>
            <p:cNvSpPr/>
            <p:nvPr/>
          </p:nvSpPr>
          <p:spPr>
            <a:xfrm>
              <a:off x="6518318" y="4069582"/>
              <a:ext cx="1176759" cy="1889091"/>
            </a:xfrm>
            <a:custGeom>
              <a:avLst/>
              <a:gdLst>
                <a:gd name="connsiteX0" fmla="*/ 0 w 1185706"/>
                <a:gd name="connsiteY0" fmla="*/ 2100403 h 2100403"/>
                <a:gd name="connsiteX1" fmla="*/ 622998 w 1185706"/>
                <a:gd name="connsiteY1" fmla="*/ 1306583 h 2100403"/>
                <a:gd name="connsiteX2" fmla="*/ 1014884 w 1185706"/>
                <a:gd name="connsiteY2" fmla="*/ 201264 h 2100403"/>
                <a:gd name="connsiteX3" fmla="*/ 1185706 w 1185706"/>
                <a:gd name="connsiteY3" fmla="*/ 297 h 2100403"/>
                <a:gd name="connsiteX4" fmla="*/ 1185706 w 1185706"/>
                <a:gd name="connsiteY4" fmla="*/ 297 h 2100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706" h="2100403">
                  <a:moveTo>
                    <a:pt x="0" y="2100403"/>
                  </a:moveTo>
                  <a:cubicBezTo>
                    <a:pt x="226925" y="1861754"/>
                    <a:pt x="453851" y="1623106"/>
                    <a:pt x="622998" y="1306583"/>
                  </a:cubicBezTo>
                  <a:cubicBezTo>
                    <a:pt x="792145" y="990060"/>
                    <a:pt x="921099" y="418978"/>
                    <a:pt x="1014884" y="201264"/>
                  </a:cubicBezTo>
                  <a:cubicBezTo>
                    <a:pt x="1108669" y="-16450"/>
                    <a:pt x="1185706" y="297"/>
                    <a:pt x="1185706" y="297"/>
                  </a:cubicBezTo>
                  <a:lnTo>
                    <a:pt x="1185706" y="297"/>
                  </a:ln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フリーフォーム: 図形 34">
              <a:extLst>
                <a:ext uri="{FF2B5EF4-FFF2-40B4-BE49-F238E27FC236}">
                  <a16:creationId xmlns:a16="http://schemas.microsoft.com/office/drawing/2014/main" id="{34434C5C-90F9-109B-9529-89675749BE75}"/>
                </a:ext>
              </a:extLst>
            </p:cNvPr>
            <p:cNvSpPr/>
            <p:nvPr/>
          </p:nvSpPr>
          <p:spPr>
            <a:xfrm flipH="1">
              <a:off x="7700100" y="4069582"/>
              <a:ext cx="1321360" cy="1889091"/>
            </a:xfrm>
            <a:custGeom>
              <a:avLst/>
              <a:gdLst>
                <a:gd name="connsiteX0" fmla="*/ 0 w 1185706"/>
                <a:gd name="connsiteY0" fmla="*/ 2100403 h 2100403"/>
                <a:gd name="connsiteX1" fmla="*/ 622998 w 1185706"/>
                <a:gd name="connsiteY1" fmla="*/ 1306583 h 2100403"/>
                <a:gd name="connsiteX2" fmla="*/ 1014884 w 1185706"/>
                <a:gd name="connsiteY2" fmla="*/ 201264 h 2100403"/>
                <a:gd name="connsiteX3" fmla="*/ 1185706 w 1185706"/>
                <a:gd name="connsiteY3" fmla="*/ 297 h 2100403"/>
                <a:gd name="connsiteX4" fmla="*/ 1185706 w 1185706"/>
                <a:gd name="connsiteY4" fmla="*/ 297 h 2100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706" h="2100403">
                  <a:moveTo>
                    <a:pt x="0" y="2100403"/>
                  </a:moveTo>
                  <a:cubicBezTo>
                    <a:pt x="226925" y="1861754"/>
                    <a:pt x="453851" y="1623106"/>
                    <a:pt x="622998" y="1306583"/>
                  </a:cubicBezTo>
                  <a:cubicBezTo>
                    <a:pt x="792145" y="990060"/>
                    <a:pt x="921099" y="418978"/>
                    <a:pt x="1014884" y="201264"/>
                  </a:cubicBezTo>
                  <a:cubicBezTo>
                    <a:pt x="1108669" y="-16450"/>
                    <a:pt x="1185706" y="297"/>
                    <a:pt x="1185706" y="297"/>
                  </a:cubicBezTo>
                  <a:lnTo>
                    <a:pt x="1185706" y="297"/>
                  </a:ln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36" name="テキスト ボックス 35">
            <a:extLst>
              <a:ext uri="{FF2B5EF4-FFF2-40B4-BE49-F238E27FC236}">
                <a16:creationId xmlns:a16="http://schemas.microsoft.com/office/drawing/2014/main" id="{C1AE78A8-F852-0DDC-55AF-2246EC08332D}"/>
              </a:ext>
            </a:extLst>
          </p:cNvPr>
          <p:cNvSpPr txBox="1"/>
          <p:nvPr/>
        </p:nvSpPr>
        <p:spPr>
          <a:xfrm>
            <a:off x="8007969" y="6005644"/>
            <a:ext cx="670727" cy="369332"/>
          </a:xfrm>
          <a:prstGeom prst="rect">
            <a:avLst/>
          </a:prstGeom>
          <a:noFill/>
        </p:spPr>
        <p:txBody>
          <a:bodyPr wrap="square">
            <a:spAutoFit/>
          </a:bodyPr>
          <a:lstStyle/>
          <a:p>
            <a:r>
              <a:rPr lang="ja-JP" altLang="en-US" sz="1800" b="1" dirty="0"/>
              <a:t>真値</a:t>
            </a:r>
            <a:endParaRPr lang="ja-JP" altLang="en-US" b="1" dirty="0"/>
          </a:p>
        </p:txBody>
      </p:sp>
      <p:cxnSp>
        <p:nvCxnSpPr>
          <p:cNvPr id="37" name="直線コネクタ 36">
            <a:extLst>
              <a:ext uri="{FF2B5EF4-FFF2-40B4-BE49-F238E27FC236}">
                <a16:creationId xmlns:a16="http://schemas.microsoft.com/office/drawing/2014/main" id="{0DBEDFC0-D48F-4F8A-C5AB-B4F6AC0E9A00}"/>
              </a:ext>
            </a:extLst>
          </p:cNvPr>
          <p:cNvCxnSpPr/>
          <p:nvPr/>
        </p:nvCxnSpPr>
        <p:spPr>
          <a:xfrm>
            <a:off x="7041236" y="3577217"/>
            <a:ext cx="0" cy="2391508"/>
          </a:xfrm>
          <a:prstGeom prst="line">
            <a:avLst/>
          </a:prstGeom>
          <a:ln w="19050">
            <a:solidFill>
              <a:srgbClr val="0070C0"/>
            </a:solidFill>
          </a:ln>
        </p:spPr>
        <p:style>
          <a:lnRef idx="1">
            <a:schemeClr val="dk1"/>
          </a:lnRef>
          <a:fillRef idx="0">
            <a:schemeClr val="dk1"/>
          </a:fillRef>
          <a:effectRef idx="0">
            <a:schemeClr val="dk1"/>
          </a:effectRef>
          <a:fontRef idx="minor">
            <a:schemeClr val="tx1"/>
          </a:fontRef>
        </p:style>
      </p:cxnSp>
      <p:cxnSp>
        <p:nvCxnSpPr>
          <p:cNvPr id="38" name="直線コネクタ 37">
            <a:extLst>
              <a:ext uri="{FF2B5EF4-FFF2-40B4-BE49-F238E27FC236}">
                <a16:creationId xmlns:a16="http://schemas.microsoft.com/office/drawing/2014/main" id="{171FB247-C301-9A67-0424-441767AC8F1D}"/>
              </a:ext>
            </a:extLst>
          </p:cNvPr>
          <p:cNvCxnSpPr/>
          <p:nvPr/>
        </p:nvCxnSpPr>
        <p:spPr>
          <a:xfrm>
            <a:off x="8421623" y="3567165"/>
            <a:ext cx="0" cy="2391508"/>
          </a:xfrm>
          <a:prstGeom prst="line">
            <a:avLst/>
          </a:prstGeom>
          <a:ln w="19050">
            <a:solidFill>
              <a:srgbClr val="0070C0"/>
            </a:solidFill>
          </a:ln>
        </p:spPr>
        <p:style>
          <a:lnRef idx="1">
            <a:schemeClr val="dk1"/>
          </a:lnRef>
          <a:fillRef idx="0">
            <a:schemeClr val="dk1"/>
          </a:fillRef>
          <a:effectRef idx="0">
            <a:schemeClr val="dk1"/>
          </a:effectRef>
          <a:fontRef idx="minor">
            <a:schemeClr val="tx1"/>
          </a:fontRef>
        </p:style>
      </p:cxnSp>
      <p:cxnSp>
        <p:nvCxnSpPr>
          <p:cNvPr id="39" name="直線矢印コネクタ 38">
            <a:extLst>
              <a:ext uri="{FF2B5EF4-FFF2-40B4-BE49-F238E27FC236}">
                <a16:creationId xmlns:a16="http://schemas.microsoft.com/office/drawing/2014/main" id="{2AAD91A3-68E2-3A98-5AF7-5223E72BB658}"/>
              </a:ext>
            </a:extLst>
          </p:cNvPr>
          <p:cNvCxnSpPr>
            <a:cxnSpLocks/>
          </p:cNvCxnSpPr>
          <p:nvPr/>
        </p:nvCxnSpPr>
        <p:spPr>
          <a:xfrm>
            <a:off x="7144932" y="3621061"/>
            <a:ext cx="1073063" cy="4046"/>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5F8B2950-F881-7427-0881-98FB3B9D827E}"/>
              </a:ext>
            </a:extLst>
          </p:cNvPr>
          <p:cNvSpPr txBox="1"/>
          <p:nvPr/>
        </p:nvSpPr>
        <p:spPr>
          <a:xfrm>
            <a:off x="7144932" y="3191058"/>
            <a:ext cx="1176759" cy="369332"/>
          </a:xfrm>
          <a:prstGeom prst="rect">
            <a:avLst/>
          </a:prstGeom>
          <a:noFill/>
        </p:spPr>
        <p:txBody>
          <a:bodyPr wrap="square">
            <a:spAutoFit/>
          </a:bodyPr>
          <a:lstStyle/>
          <a:p>
            <a:pPr algn="ctr"/>
            <a:r>
              <a:rPr lang="ja-JP" altLang="en-US" sz="1800" dirty="0"/>
              <a:t>精度</a:t>
            </a:r>
            <a:endParaRPr lang="ja-JP" altLang="en-US" dirty="0"/>
          </a:p>
        </p:txBody>
      </p:sp>
      <p:cxnSp>
        <p:nvCxnSpPr>
          <p:cNvPr id="42" name="直線矢印コネクタ 41">
            <a:extLst>
              <a:ext uri="{FF2B5EF4-FFF2-40B4-BE49-F238E27FC236}">
                <a16:creationId xmlns:a16="http://schemas.microsoft.com/office/drawing/2014/main" id="{B985540F-6FB4-4AF6-DE2E-E34B7A43BF4F}"/>
              </a:ext>
            </a:extLst>
          </p:cNvPr>
          <p:cNvCxnSpPr/>
          <p:nvPr/>
        </p:nvCxnSpPr>
        <p:spPr>
          <a:xfrm>
            <a:off x="7313240" y="3888712"/>
            <a:ext cx="31149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470FE001-825F-3978-DAAB-CB45648BC8BF}"/>
              </a:ext>
            </a:extLst>
          </p:cNvPr>
          <p:cNvCxnSpPr>
            <a:cxnSpLocks/>
          </p:cNvCxnSpPr>
          <p:nvPr/>
        </p:nvCxnSpPr>
        <p:spPr>
          <a:xfrm flipH="1">
            <a:off x="7740296" y="3888712"/>
            <a:ext cx="29977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97F03FA3-4EC8-1BBB-8602-C188F886F40D}"/>
              </a:ext>
            </a:extLst>
          </p:cNvPr>
          <p:cNvSpPr txBox="1"/>
          <p:nvPr/>
        </p:nvSpPr>
        <p:spPr>
          <a:xfrm>
            <a:off x="7041236" y="4015835"/>
            <a:ext cx="1176759" cy="369332"/>
          </a:xfrm>
          <a:prstGeom prst="rect">
            <a:avLst/>
          </a:prstGeom>
          <a:noFill/>
        </p:spPr>
        <p:txBody>
          <a:bodyPr wrap="square">
            <a:spAutoFit/>
          </a:bodyPr>
          <a:lstStyle/>
          <a:p>
            <a:r>
              <a:rPr lang="ja-JP" altLang="en-US" sz="1800" dirty="0"/>
              <a:t>偏り</a:t>
            </a:r>
            <a:endParaRPr lang="ja-JP" altLang="en-US" dirty="0"/>
          </a:p>
        </p:txBody>
      </p:sp>
      <p:cxnSp>
        <p:nvCxnSpPr>
          <p:cNvPr id="50" name="直線コネクタ 49">
            <a:extLst>
              <a:ext uri="{FF2B5EF4-FFF2-40B4-BE49-F238E27FC236}">
                <a16:creationId xmlns:a16="http://schemas.microsoft.com/office/drawing/2014/main" id="{1E444551-1935-75E4-F4CB-0F8028E61B5C}"/>
              </a:ext>
            </a:extLst>
          </p:cNvPr>
          <p:cNvCxnSpPr>
            <a:cxnSpLocks/>
          </p:cNvCxnSpPr>
          <p:nvPr/>
        </p:nvCxnSpPr>
        <p:spPr>
          <a:xfrm>
            <a:off x="7700101" y="3621061"/>
            <a:ext cx="0" cy="462488"/>
          </a:xfrm>
          <a:prstGeom prst="line">
            <a:avLst/>
          </a:prstGeom>
          <a:ln w="19050">
            <a:solidFill>
              <a:srgbClr val="0070C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738213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750276" y="745331"/>
            <a:ext cx="10691448" cy="2308324"/>
          </a:xfrm>
          <a:prstGeom prst="rect">
            <a:avLst/>
          </a:prstGeom>
          <a:noFill/>
        </p:spPr>
        <p:txBody>
          <a:bodyPr wrap="square" rtlCol="0">
            <a:spAutoFit/>
          </a:bodyPr>
          <a:lstStyle/>
          <a:p>
            <a:r>
              <a:rPr lang="ja-JP" altLang="en-US" sz="2400" b="1" dirty="0">
                <a:solidFill>
                  <a:srgbClr val="FF0000"/>
                </a:solidFill>
              </a:rPr>
              <a:t>精度と偏り</a:t>
            </a:r>
            <a:endParaRPr lang="en-US" altLang="ja-JP" sz="2400" b="1" dirty="0">
              <a:solidFill>
                <a:srgbClr val="FF0000"/>
              </a:solidFill>
            </a:endParaRPr>
          </a:p>
          <a:p>
            <a:endParaRPr lang="en-US" altLang="ja-JP" sz="2400" dirty="0"/>
          </a:p>
          <a:p>
            <a:r>
              <a:rPr lang="ja-JP" altLang="en-US" sz="2400" dirty="0"/>
              <a:t>企業のシステムなどに不正侵入し、情報を盗み出したり、データを改ざんしたり、システムを破壊すること。「不正アクセス行為の禁止等に関する法律（不正アクセス禁止法）」に違反する犯罪行為にあたるため、攻撃者には、懲役・罰金などの罰則が課されることも多くある。</a:t>
            </a:r>
            <a:endParaRPr lang="en-US" altLang="ja-JP" sz="2400" dirty="0"/>
          </a:p>
        </p:txBody>
      </p:sp>
      <p:grpSp>
        <p:nvGrpSpPr>
          <p:cNvPr id="9" name="グループ化 8">
            <a:extLst>
              <a:ext uri="{FF2B5EF4-FFF2-40B4-BE49-F238E27FC236}">
                <a16:creationId xmlns:a16="http://schemas.microsoft.com/office/drawing/2014/main" id="{3EDD655C-9DE5-6817-13F2-521EEEF1DD13}"/>
              </a:ext>
            </a:extLst>
          </p:cNvPr>
          <p:cNvGrpSpPr/>
          <p:nvPr/>
        </p:nvGrpSpPr>
        <p:grpSpPr>
          <a:xfrm>
            <a:off x="2341266" y="3567165"/>
            <a:ext cx="3004457" cy="2391508"/>
            <a:chOff x="1768510" y="3567165"/>
            <a:chExt cx="3004457" cy="2391508"/>
          </a:xfrm>
        </p:grpSpPr>
        <p:cxnSp>
          <p:nvCxnSpPr>
            <p:cNvPr id="3" name="直線コネクタ 2">
              <a:extLst>
                <a:ext uri="{FF2B5EF4-FFF2-40B4-BE49-F238E27FC236}">
                  <a16:creationId xmlns:a16="http://schemas.microsoft.com/office/drawing/2014/main" id="{3210E1E6-B29D-47BA-DA06-0AE76D350E82}"/>
                </a:ext>
              </a:extLst>
            </p:cNvPr>
            <p:cNvCxnSpPr/>
            <p:nvPr/>
          </p:nvCxnSpPr>
          <p:spPr>
            <a:xfrm>
              <a:off x="1768510" y="3567165"/>
              <a:ext cx="0" cy="2391508"/>
            </a:xfrm>
            <a:prstGeom prst="line">
              <a:avLst/>
            </a:prstGeom>
          </p:spPr>
          <p:style>
            <a:lnRef idx="1">
              <a:schemeClr val="dk1"/>
            </a:lnRef>
            <a:fillRef idx="0">
              <a:schemeClr val="dk1"/>
            </a:fillRef>
            <a:effectRef idx="0">
              <a:schemeClr val="dk1"/>
            </a:effectRef>
            <a:fontRef idx="minor">
              <a:schemeClr val="tx1"/>
            </a:fontRef>
          </p:style>
        </p:cxnSp>
        <p:cxnSp>
          <p:nvCxnSpPr>
            <p:cNvPr id="6" name="直線コネクタ 5">
              <a:extLst>
                <a:ext uri="{FF2B5EF4-FFF2-40B4-BE49-F238E27FC236}">
                  <a16:creationId xmlns:a16="http://schemas.microsoft.com/office/drawing/2014/main" id="{8F17FDBE-BD0B-184E-038A-C422403B0042}"/>
                </a:ext>
              </a:extLst>
            </p:cNvPr>
            <p:cNvCxnSpPr>
              <a:cxnSpLocks/>
            </p:cNvCxnSpPr>
            <p:nvPr/>
          </p:nvCxnSpPr>
          <p:spPr>
            <a:xfrm>
              <a:off x="1768510" y="5958673"/>
              <a:ext cx="3004457" cy="0"/>
            </a:xfrm>
            <a:prstGeom prst="line">
              <a:avLst/>
            </a:prstGeom>
          </p:spPr>
          <p:style>
            <a:lnRef idx="1">
              <a:schemeClr val="dk1"/>
            </a:lnRef>
            <a:fillRef idx="0">
              <a:schemeClr val="dk1"/>
            </a:fillRef>
            <a:effectRef idx="0">
              <a:schemeClr val="dk1"/>
            </a:effectRef>
            <a:fontRef idx="minor">
              <a:schemeClr val="tx1"/>
            </a:fontRef>
          </p:style>
        </p:cxnSp>
      </p:grpSp>
      <p:cxnSp>
        <p:nvCxnSpPr>
          <p:cNvPr id="11" name="直線コネクタ 10">
            <a:extLst>
              <a:ext uri="{FF2B5EF4-FFF2-40B4-BE49-F238E27FC236}">
                <a16:creationId xmlns:a16="http://schemas.microsoft.com/office/drawing/2014/main" id="{ECEB237A-475D-95C5-5D2F-860520227571}"/>
              </a:ext>
            </a:extLst>
          </p:cNvPr>
          <p:cNvCxnSpPr/>
          <p:nvPr/>
        </p:nvCxnSpPr>
        <p:spPr>
          <a:xfrm>
            <a:off x="3943977" y="3567165"/>
            <a:ext cx="0" cy="2391508"/>
          </a:xfrm>
          <a:prstGeom prst="line">
            <a:avLst/>
          </a:prstGeom>
        </p:spPr>
        <p:style>
          <a:lnRef idx="1">
            <a:schemeClr val="dk1"/>
          </a:lnRef>
          <a:fillRef idx="0">
            <a:schemeClr val="dk1"/>
          </a:fillRef>
          <a:effectRef idx="0">
            <a:schemeClr val="dk1"/>
          </a:effectRef>
          <a:fontRef idx="minor">
            <a:schemeClr val="tx1"/>
          </a:fontRef>
        </p:style>
      </p:cxnSp>
      <p:sp>
        <p:nvSpPr>
          <p:cNvPr id="13" name="フリーフォーム: 図形 12">
            <a:extLst>
              <a:ext uri="{FF2B5EF4-FFF2-40B4-BE49-F238E27FC236}">
                <a16:creationId xmlns:a16="http://schemas.microsoft.com/office/drawing/2014/main" id="{E9D0DD38-B883-4AC6-E37F-5F4397B3626A}"/>
              </a:ext>
            </a:extLst>
          </p:cNvPr>
          <p:cNvSpPr/>
          <p:nvPr/>
        </p:nvSpPr>
        <p:spPr>
          <a:xfrm>
            <a:off x="2661711" y="4069582"/>
            <a:ext cx="1176759" cy="1889091"/>
          </a:xfrm>
          <a:custGeom>
            <a:avLst/>
            <a:gdLst>
              <a:gd name="connsiteX0" fmla="*/ 0 w 1185706"/>
              <a:gd name="connsiteY0" fmla="*/ 2100403 h 2100403"/>
              <a:gd name="connsiteX1" fmla="*/ 622998 w 1185706"/>
              <a:gd name="connsiteY1" fmla="*/ 1306583 h 2100403"/>
              <a:gd name="connsiteX2" fmla="*/ 1014884 w 1185706"/>
              <a:gd name="connsiteY2" fmla="*/ 201264 h 2100403"/>
              <a:gd name="connsiteX3" fmla="*/ 1185706 w 1185706"/>
              <a:gd name="connsiteY3" fmla="*/ 297 h 2100403"/>
              <a:gd name="connsiteX4" fmla="*/ 1185706 w 1185706"/>
              <a:gd name="connsiteY4" fmla="*/ 297 h 2100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706" h="2100403">
                <a:moveTo>
                  <a:pt x="0" y="2100403"/>
                </a:moveTo>
                <a:cubicBezTo>
                  <a:pt x="226925" y="1861754"/>
                  <a:pt x="453851" y="1623106"/>
                  <a:pt x="622998" y="1306583"/>
                </a:cubicBezTo>
                <a:cubicBezTo>
                  <a:pt x="792145" y="990060"/>
                  <a:pt x="921099" y="418978"/>
                  <a:pt x="1014884" y="201264"/>
                </a:cubicBezTo>
                <a:cubicBezTo>
                  <a:pt x="1108669" y="-16450"/>
                  <a:pt x="1185706" y="297"/>
                  <a:pt x="1185706" y="297"/>
                </a:cubicBezTo>
                <a:lnTo>
                  <a:pt x="1185706" y="297"/>
                </a:ln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フリーフォーム: 図形 13">
            <a:extLst>
              <a:ext uri="{FF2B5EF4-FFF2-40B4-BE49-F238E27FC236}">
                <a16:creationId xmlns:a16="http://schemas.microsoft.com/office/drawing/2014/main" id="{23B3345F-4D52-2235-0F62-FD4919196857}"/>
              </a:ext>
            </a:extLst>
          </p:cNvPr>
          <p:cNvSpPr/>
          <p:nvPr/>
        </p:nvSpPr>
        <p:spPr>
          <a:xfrm flipH="1">
            <a:off x="3843493" y="4069582"/>
            <a:ext cx="1321360" cy="1889091"/>
          </a:xfrm>
          <a:custGeom>
            <a:avLst/>
            <a:gdLst>
              <a:gd name="connsiteX0" fmla="*/ 0 w 1185706"/>
              <a:gd name="connsiteY0" fmla="*/ 2100403 h 2100403"/>
              <a:gd name="connsiteX1" fmla="*/ 622998 w 1185706"/>
              <a:gd name="connsiteY1" fmla="*/ 1306583 h 2100403"/>
              <a:gd name="connsiteX2" fmla="*/ 1014884 w 1185706"/>
              <a:gd name="connsiteY2" fmla="*/ 201264 h 2100403"/>
              <a:gd name="connsiteX3" fmla="*/ 1185706 w 1185706"/>
              <a:gd name="connsiteY3" fmla="*/ 297 h 2100403"/>
              <a:gd name="connsiteX4" fmla="*/ 1185706 w 1185706"/>
              <a:gd name="connsiteY4" fmla="*/ 297 h 2100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706" h="2100403">
                <a:moveTo>
                  <a:pt x="0" y="2100403"/>
                </a:moveTo>
                <a:cubicBezTo>
                  <a:pt x="226925" y="1861754"/>
                  <a:pt x="453851" y="1623106"/>
                  <a:pt x="622998" y="1306583"/>
                </a:cubicBezTo>
                <a:cubicBezTo>
                  <a:pt x="792145" y="990060"/>
                  <a:pt x="921099" y="418978"/>
                  <a:pt x="1014884" y="201264"/>
                </a:cubicBezTo>
                <a:cubicBezTo>
                  <a:pt x="1108669" y="-16450"/>
                  <a:pt x="1185706" y="297"/>
                  <a:pt x="1185706" y="297"/>
                </a:cubicBezTo>
                <a:lnTo>
                  <a:pt x="1185706" y="297"/>
                </a:ln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6" name="テキスト ボックス 15">
            <a:extLst>
              <a:ext uri="{FF2B5EF4-FFF2-40B4-BE49-F238E27FC236}">
                <a16:creationId xmlns:a16="http://schemas.microsoft.com/office/drawing/2014/main" id="{AB7716A9-4BF9-B0A5-DE58-7774E1F75492}"/>
              </a:ext>
            </a:extLst>
          </p:cNvPr>
          <p:cNvSpPr txBox="1"/>
          <p:nvPr/>
        </p:nvSpPr>
        <p:spPr>
          <a:xfrm>
            <a:off x="3619920" y="6031054"/>
            <a:ext cx="670727" cy="369332"/>
          </a:xfrm>
          <a:prstGeom prst="rect">
            <a:avLst/>
          </a:prstGeom>
          <a:noFill/>
        </p:spPr>
        <p:txBody>
          <a:bodyPr wrap="square">
            <a:spAutoFit/>
          </a:bodyPr>
          <a:lstStyle/>
          <a:p>
            <a:r>
              <a:rPr lang="ja-JP" altLang="en-US" sz="1800" b="1" dirty="0"/>
              <a:t>真値</a:t>
            </a:r>
            <a:endParaRPr lang="ja-JP" altLang="en-US" b="1" dirty="0"/>
          </a:p>
        </p:txBody>
      </p:sp>
      <p:cxnSp>
        <p:nvCxnSpPr>
          <p:cNvPr id="17" name="直線コネクタ 16">
            <a:extLst>
              <a:ext uri="{FF2B5EF4-FFF2-40B4-BE49-F238E27FC236}">
                <a16:creationId xmlns:a16="http://schemas.microsoft.com/office/drawing/2014/main" id="{6AAA9767-0B12-48FB-03E6-4F9CCA8DA3A7}"/>
              </a:ext>
            </a:extLst>
          </p:cNvPr>
          <p:cNvCxnSpPr/>
          <p:nvPr/>
        </p:nvCxnSpPr>
        <p:spPr>
          <a:xfrm>
            <a:off x="2639366" y="3567165"/>
            <a:ext cx="0" cy="2391508"/>
          </a:xfrm>
          <a:prstGeom prst="line">
            <a:avLst/>
          </a:prstGeom>
          <a:ln w="19050">
            <a:solidFill>
              <a:srgbClr val="0070C0"/>
            </a:solidFill>
          </a:ln>
        </p:spPr>
        <p:style>
          <a:lnRef idx="1">
            <a:schemeClr val="dk1"/>
          </a:lnRef>
          <a:fillRef idx="0">
            <a:schemeClr val="dk1"/>
          </a:fillRef>
          <a:effectRef idx="0">
            <a:schemeClr val="dk1"/>
          </a:effectRef>
          <a:fontRef idx="minor">
            <a:schemeClr val="tx1"/>
          </a:fontRef>
        </p:style>
      </p:cxnSp>
      <p:cxnSp>
        <p:nvCxnSpPr>
          <p:cNvPr id="18" name="直線コネクタ 17">
            <a:extLst>
              <a:ext uri="{FF2B5EF4-FFF2-40B4-BE49-F238E27FC236}">
                <a16:creationId xmlns:a16="http://schemas.microsoft.com/office/drawing/2014/main" id="{2ABB55BB-0F3D-2B6D-3BB8-EDD382D3B252}"/>
              </a:ext>
            </a:extLst>
          </p:cNvPr>
          <p:cNvCxnSpPr/>
          <p:nvPr/>
        </p:nvCxnSpPr>
        <p:spPr>
          <a:xfrm>
            <a:off x="5164853" y="3567165"/>
            <a:ext cx="0" cy="2391508"/>
          </a:xfrm>
          <a:prstGeom prst="line">
            <a:avLst/>
          </a:prstGeom>
          <a:ln w="19050">
            <a:solidFill>
              <a:srgbClr val="0070C0"/>
            </a:solidFill>
          </a:ln>
        </p:spPr>
        <p:style>
          <a:lnRef idx="1">
            <a:schemeClr val="dk1"/>
          </a:lnRef>
          <a:fillRef idx="0">
            <a:schemeClr val="dk1"/>
          </a:fillRef>
          <a:effectRef idx="0">
            <a:schemeClr val="dk1"/>
          </a:effectRef>
          <a:fontRef idx="minor">
            <a:schemeClr val="tx1"/>
          </a:fontRef>
        </p:style>
      </p:cxnSp>
      <p:cxnSp>
        <p:nvCxnSpPr>
          <p:cNvPr id="20" name="直線矢印コネクタ 19">
            <a:extLst>
              <a:ext uri="{FF2B5EF4-FFF2-40B4-BE49-F238E27FC236}">
                <a16:creationId xmlns:a16="http://schemas.microsoft.com/office/drawing/2014/main" id="{88232B69-66C4-2960-DA38-80ECF0FACAB6}"/>
              </a:ext>
            </a:extLst>
          </p:cNvPr>
          <p:cNvCxnSpPr/>
          <p:nvPr/>
        </p:nvCxnSpPr>
        <p:spPr>
          <a:xfrm>
            <a:off x="2733152" y="3607361"/>
            <a:ext cx="2301072"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B4FAAEBD-AAA0-5209-763E-E4EB638F7466}"/>
              </a:ext>
            </a:extLst>
          </p:cNvPr>
          <p:cNvSpPr txBox="1"/>
          <p:nvPr/>
        </p:nvSpPr>
        <p:spPr>
          <a:xfrm>
            <a:off x="3288325" y="3191058"/>
            <a:ext cx="1176759" cy="369332"/>
          </a:xfrm>
          <a:prstGeom prst="rect">
            <a:avLst/>
          </a:prstGeom>
          <a:noFill/>
        </p:spPr>
        <p:txBody>
          <a:bodyPr wrap="square">
            <a:spAutoFit/>
          </a:bodyPr>
          <a:lstStyle/>
          <a:p>
            <a:pPr algn="ctr"/>
            <a:r>
              <a:rPr lang="ja-JP" altLang="en-US" sz="1800" dirty="0"/>
              <a:t>精度</a:t>
            </a:r>
            <a:endParaRPr lang="ja-JP" altLang="en-US" dirty="0"/>
          </a:p>
        </p:txBody>
      </p:sp>
      <p:cxnSp>
        <p:nvCxnSpPr>
          <p:cNvPr id="22" name="直線コネクタ 21">
            <a:extLst>
              <a:ext uri="{FF2B5EF4-FFF2-40B4-BE49-F238E27FC236}">
                <a16:creationId xmlns:a16="http://schemas.microsoft.com/office/drawing/2014/main" id="{DB96096F-CC7A-5787-B3DD-66BE715D2341}"/>
              </a:ext>
            </a:extLst>
          </p:cNvPr>
          <p:cNvCxnSpPr>
            <a:cxnSpLocks/>
            <a:endCxn id="13" idx="3"/>
          </p:cNvCxnSpPr>
          <p:nvPr/>
        </p:nvCxnSpPr>
        <p:spPr>
          <a:xfrm>
            <a:off x="3838470" y="3607361"/>
            <a:ext cx="0" cy="462488"/>
          </a:xfrm>
          <a:prstGeom prst="line">
            <a:avLst/>
          </a:prstGeom>
          <a:ln w="19050">
            <a:solidFill>
              <a:srgbClr val="0070C0"/>
            </a:solidFill>
          </a:ln>
        </p:spPr>
        <p:style>
          <a:lnRef idx="1">
            <a:schemeClr val="dk1"/>
          </a:lnRef>
          <a:fillRef idx="0">
            <a:schemeClr val="dk1"/>
          </a:fillRef>
          <a:effectRef idx="0">
            <a:schemeClr val="dk1"/>
          </a:effectRef>
          <a:fontRef idx="minor">
            <a:schemeClr val="tx1"/>
          </a:fontRef>
        </p:style>
      </p:cxnSp>
      <p:cxnSp>
        <p:nvCxnSpPr>
          <p:cNvPr id="26" name="直線矢印コネクタ 25">
            <a:extLst>
              <a:ext uri="{FF2B5EF4-FFF2-40B4-BE49-F238E27FC236}">
                <a16:creationId xmlns:a16="http://schemas.microsoft.com/office/drawing/2014/main" id="{D7B2F1A1-52E3-EA8D-0620-EA071A2F47B1}"/>
              </a:ext>
            </a:extLst>
          </p:cNvPr>
          <p:cNvCxnSpPr/>
          <p:nvPr/>
        </p:nvCxnSpPr>
        <p:spPr>
          <a:xfrm>
            <a:off x="3456633" y="3888712"/>
            <a:ext cx="31149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80D28970-3A97-E41E-AF55-B9F2F7EC86BE}"/>
              </a:ext>
            </a:extLst>
          </p:cNvPr>
          <p:cNvCxnSpPr>
            <a:cxnSpLocks/>
          </p:cNvCxnSpPr>
          <p:nvPr/>
        </p:nvCxnSpPr>
        <p:spPr>
          <a:xfrm flipH="1">
            <a:off x="3883689" y="3888712"/>
            <a:ext cx="29977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0D0E8C30-CF68-3002-E730-EDD47E8022FB}"/>
              </a:ext>
            </a:extLst>
          </p:cNvPr>
          <p:cNvSpPr txBox="1"/>
          <p:nvPr/>
        </p:nvSpPr>
        <p:spPr>
          <a:xfrm>
            <a:off x="4140209" y="3704046"/>
            <a:ext cx="1176759" cy="369332"/>
          </a:xfrm>
          <a:prstGeom prst="rect">
            <a:avLst/>
          </a:prstGeom>
          <a:noFill/>
        </p:spPr>
        <p:txBody>
          <a:bodyPr wrap="square">
            <a:spAutoFit/>
          </a:bodyPr>
          <a:lstStyle/>
          <a:p>
            <a:r>
              <a:rPr lang="ja-JP" altLang="en-US" sz="1800" dirty="0"/>
              <a:t>偏り</a:t>
            </a:r>
            <a:endParaRPr lang="ja-JP" altLang="en-US" dirty="0"/>
          </a:p>
        </p:txBody>
      </p:sp>
      <p:grpSp>
        <p:nvGrpSpPr>
          <p:cNvPr id="30" name="グループ化 29">
            <a:extLst>
              <a:ext uri="{FF2B5EF4-FFF2-40B4-BE49-F238E27FC236}">
                <a16:creationId xmlns:a16="http://schemas.microsoft.com/office/drawing/2014/main" id="{816A8D0C-5F32-4A4D-50C8-2779B7B08860}"/>
              </a:ext>
            </a:extLst>
          </p:cNvPr>
          <p:cNvGrpSpPr/>
          <p:nvPr/>
        </p:nvGrpSpPr>
        <p:grpSpPr>
          <a:xfrm>
            <a:off x="6197873" y="3567165"/>
            <a:ext cx="3004457" cy="2391508"/>
            <a:chOff x="1768510" y="3567165"/>
            <a:chExt cx="3004457" cy="2391508"/>
          </a:xfrm>
        </p:grpSpPr>
        <p:cxnSp>
          <p:nvCxnSpPr>
            <p:cNvPr id="31" name="直線コネクタ 30">
              <a:extLst>
                <a:ext uri="{FF2B5EF4-FFF2-40B4-BE49-F238E27FC236}">
                  <a16:creationId xmlns:a16="http://schemas.microsoft.com/office/drawing/2014/main" id="{5C348796-4E31-A6A8-740B-B23B17F1B5CC}"/>
                </a:ext>
              </a:extLst>
            </p:cNvPr>
            <p:cNvCxnSpPr/>
            <p:nvPr/>
          </p:nvCxnSpPr>
          <p:spPr>
            <a:xfrm>
              <a:off x="1768510" y="3567165"/>
              <a:ext cx="0" cy="2391508"/>
            </a:xfrm>
            <a:prstGeom prst="line">
              <a:avLst/>
            </a:prstGeom>
          </p:spPr>
          <p:style>
            <a:lnRef idx="1">
              <a:schemeClr val="dk1"/>
            </a:lnRef>
            <a:fillRef idx="0">
              <a:schemeClr val="dk1"/>
            </a:fillRef>
            <a:effectRef idx="0">
              <a:schemeClr val="dk1"/>
            </a:effectRef>
            <a:fontRef idx="minor">
              <a:schemeClr val="tx1"/>
            </a:fontRef>
          </p:style>
        </p:cxnSp>
        <p:cxnSp>
          <p:nvCxnSpPr>
            <p:cNvPr id="32" name="直線コネクタ 31">
              <a:extLst>
                <a:ext uri="{FF2B5EF4-FFF2-40B4-BE49-F238E27FC236}">
                  <a16:creationId xmlns:a16="http://schemas.microsoft.com/office/drawing/2014/main" id="{CF3A6EB2-185C-8531-038C-FF7EFC0FAAD6}"/>
                </a:ext>
              </a:extLst>
            </p:cNvPr>
            <p:cNvCxnSpPr>
              <a:cxnSpLocks/>
            </p:cNvCxnSpPr>
            <p:nvPr/>
          </p:nvCxnSpPr>
          <p:spPr>
            <a:xfrm>
              <a:off x="1768510" y="5958673"/>
              <a:ext cx="3004457" cy="0"/>
            </a:xfrm>
            <a:prstGeom prst="line">
              <a:avLst/>
            </a:prstGeom>
          </p:spPr>
          <p:style>
            <a:lnRef idx="1">
              <a:schemeClr val="dk1"/>
            </a:lnRef>
            <a:fillRef idx="0">
              <a:schemeClr val="dk1"/>
            </a:fillRef>
            <a:effectRef idx="0">
              <a:schemeClr val="dk1"/>
            </a:effectRef>
            <a:fontRef idx="minor">
              <a:schemeClr val="tx1"/>
            </a:fontRef>
          </p:style>
        </p:cxnSp>
      </p:grpSp>
      <p:cxnSp>
        <p:nvCxnSpPr>
          <p:cNvPr id="33" name="直線コネクタ 32">
            <a:extLst>
              <a:ext uri="{FF2B5EF4-FFF2-40B4-BE49-F238E27FC236}">
                <a16:creationId xmlns:a16="http://schemas.microsoft.com/office/drawing/2014/main" id="{09C65B5E-843F-A18F-BCB9-D4738C59E29F}"/>
              </a:ext>
            </a:extLst>
          </p:cNvPr>
          <p:cNvCxnSpPr/>
          <p:nvPr/>
        </p:nvCxnSpPr>
        <p:spPr>
          <a:xfrm>
            <a:off x="8321691" y="3567165"/>
            <a:ext cx="0" cy="2391508"/>
          </a:xfrm>
          <a:prstGeom prst="line">
            <a:avLst/>
          </a:prstGeom>
        </p:spPr>
        <p:style>
          <a:lnRef idx="1">
            <a:schemeClr val="dk1"/>
          </a:lnRef>
          <a:fillRef idx="0">
            <a:schemeClr val="dk1"/>
          </a:fillRef>
          <a:effectRef idx="0">
            <a:schemeClr val="dk1"/>
          </a:effectRef>
          <a:fontRef idx="minor">
            <a:schemeClr val="tx1"/>
          </a:fontRef>
        </p:style>
      </p:cxnSp>
      <p:grpSp>
        <p:nvGrpSpPr>
          <p:cNvPr id="45" name="グループ化 44">
            <a:extLst>
              <a:ext uri="{FF2B5EF4-FFF2-40B4-BE49-F238E27FC236}">
                <a16:creationId xmlns:a16="http://schemas.microsoft.com/office/drawing/2014/main" id="{7D4F929A-E8EB-D6D5-CE3F-728070AABF3D}"/>
              </a:ext>
            </a:extLst>
          </p:cNvPr>
          <p:cNvGrpSpPr/>
          <p:nvPr/>
        </p:nvGrpSpPr>
        <p:grpSpPr>
          <a:xfrm>
            <a:off x="7044999" y="4062807"/>
            <a:ext cx="1376624" cy="1889091"/>
            <a:chOff x="6518318" y="4069582"/>
            <a:chExt cx="2503142" cy="1889091"/>
          </a:xfrm>
        </p:grpSpPr>
        <p:sp>
          <p:nvSpPr>
            <p:cNvPr id="34" name="フリーフォーム: 図形 33">
              <a:extLst>
                <a:ext uri="{FF2B5EF4-FFF2-40B4-BE49-F238E27FC236}">
                  <a16:creationId xmlns:a16="http://schemas.microsoft.com/office/drawing/2014/main" id="{3D0F97CD-5BF2-BFC3-C875-4EB49E940748}"/>
                </a:ext>
              </a:extLst>
            </p:cNvPr>
            <p:cNvSpPr/>
            <p:nvPr/>
          </p:nvSpPr>
          <p:spPr>
            <a:xfrm>
              <a:off x="6518318" y="4069582"/>
              <a:ext cx="1176759" cy="1889091"/>
            </a:xfrm>
            <a:custGeom>
              <a:avLst/>
              <a:gdLst>
                <a:gd name="connsiteX0" fmla="*/ 0 w 1185706"/>
                <a:gd name="connsiteY0" fmla="*/ 2100403 h 2100403"/>
                <a:gd name="connsiteX1" fmla="*/ 622998 w 1185706"/>
                <a:gd name="connsiteY1" fmla="*/ 1306583 h 2100403"/>
                <a:gd name="connsiteX2" fmla="*/ 1014884 w 1185706"/>
                <a:gd name="connsiteY2" fmla="*/ 201264 h 2100403"/>
                <a:gd name="connsiteX3" fmla="*/ 1185706 w 1185706"/>
                <a:gd name="connsiteY3" fmla="*/ 297 h 2100403"/>
                <a:gd name="connsiteX4" fmla="*/ 1185706 w 1185706"/>
                <a:gd name="connsiteY4" fmla="*/ 297 h 2100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706" h="2100403">
                  <a:moveTo>
                    <a:pt x="0" y="2100403"/>
                  </a:moveTo>
                  <a:cubicBezTo>
                    <a:pt x="226925" y="1861754"/>
                    <a:pt x="453851" y="1623106"/>
                    <a:pt x="622998" y="1306583"/>
                  </a:cubicBezTo>
                  <a:cubicBezTo>
                    <a:pt x="792145" y="990060"/>
                    <a:pt x="921099" y="418978"/>
                    <a:pt x="1014884" y="201264"/>
                  </a:cubicBezTo>
                  <a:cubicBezTo>
                    <a:pt x="1108669" y="-16450"/>
                    <a:pt x="1185706" y="297"/>
                    <a:pt x="1185706" y="297"/>
                  </a:cubicBezTo>
                  <a:lnTo>
                    <a:pt x="1185706" y="297"/>
                  </a:ln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フリーフォーム: 図形 34">
              <a:extLst>
                <a:ext uri="{FF2B5EF4-FFF2-40B4-BE49-F238E27FC236}">
                  <a16:creationId xmlns:a16="http://schemas.microsoft.com/office/drawing/2014/main" id="{34434C5C-90F9-109B-9529-89675749BE75}"/>
                </a:ext>
              </a:extLst>
            </p:cNvPr>
            <p:cNvSpPr/>
            <p:nvPr/>
          </p:nvSpPr>
          <p:spPr>
            <a:xfrm flipH="1">
              <a:off x="7700100" y="4069582"/>
              <a:ext cx="1321360" cy="1889091"/>
            </a:xfrm>
            <a:custGeom>
              <a:avLst/>
              <a:gdLst>
                <a:gd name="connsiteX0" fmla="*/ 0 w 1185706"/>
                <a:gd name="connsiteY0" fmla="*/ 2100403 h 2100403"/>
                <a:gd name="connsiteX1" fmla="*/ 622998 w 1185706"/>
                <a:gd name="connsiteY1" fmla="*/ 1306583 h 2100403"/>
                <a:gd name="connsiteX2" fmla="*/ 1014884 w 1185706"/>
                <a:gd name="connsiteY2" fmla="*/ 201264 h 2100403"/>
                <a:gd name="connsiteX3" fmla="*/ 1185706 w 1185706"/>
                <a:gd name="connsiteY3" fmla="*/ 297 h 2100403"/>
                <a:gd name="connsiteX4" fmla="*/ 1185706 w 1185706"/>
                <a:gd name="connsiteY4" fmla="*/ 297 h 2100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706" h="2100403">
                  <a:moveTo>
                    <a:pt x="0" y="2100403"/>
                  </a:moveTo>
                  <a:cubicBezTo>
                    <a:pt x="226925" y="1861754"/>
                    <a:pt x="453851" y="1623106"/>
                    <a:pt x="622998" y="1306583"/>
                  </a:cubicBezTo>
                  <a:cubicBezTo>
                    <a:pt x="792145" y="990060"/>
                    <a:pt x="921099" y="418978"/>
                    <a:pt x="1014884" y="201264"/>
                  </a:cubicBezTo>
                  <a:cubicBezTo>
                    <a:pt x="1108669" y="-16450"/>
                    <a:pt x="1185706" y="297"/>
                    <a:pt x="1185706" y="297"/>
                  </a:cubicBezTo>
                  <a:lnTo>
                    <a:pt x="1185706" y="297"/>
                  </a:ln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sp>
        <p:nvSpPr>
          <p:cNvPr id="36" name="テキスト ボックス 35">
            <a:extLst>
              <a:ext uri="{FF2B5EF4-FFF2-40B4-BE49-F238E27FC236}">
                <a16:creationId xmlns:a16="http://schemas.microsoft.com/office/drawing/2014/main" id="{C1AE78A8-F852-0DDC-55AF-2246EC08332D}"/>
              </a:ext>
            </a:extLst>
          </p:cNvPr>
          <p:cNvSpPr txBox="1"/>
          <p:nvPr/>
        </p:nvSpPr>
        <p:spPr>
          <a:xfrm>
            <a:off x="8007969" y="6005644"/>
            <a:ext cx="670727" cy="369332"/>
          </a:xfrm>
          <a:prstGeom prst="rect">
            <a:avLst/>
          </a:prstGeom>
          <a:noFill/>
        </p:spPr>
        <p:txBody>
          <a:bodyPr wrap="square">
            <a:spAutoFit/>
          </a:bodyPr>
          <a:lstStyle/>
          <a:p>
            <a:r>
              <a:rPr lang="ja-JP" altLang="en-US" sz="1800" b="1" dirty="0"/>
              <a:t>真値</a:t>
            </a:r>
            <a:endParaRPr lang="ja-JP" altLang="en-US" b="1" dirty="0"/>
          </a:p>
        </p:txBody>
      </p:sp>
      <p:cxnSp>
        <p:nvCxnSpPr>
          <p:cNvPr id="37" name="直線コネクタ 36">
            <a:extLst>
              <a:ext uri="{FF2B5EF4-FFF2-40B4-BE49-F238E27FC236}">
                <a16:creationId xmlns:a16="http://schemas.microsoft.com/office/drawing/2014/main" id="{0DBEDFC0-D48F-4F8A-C5AB-B4F6AC0E9A00}"/>
              </a:ext>
            </a:extLst>
          </p:cNvPr>
          <p:cNvCxnSpPr/>
          <p:nvPr/>
        </p:nvCxnSpPr>
        <p:spPr>
          <a:xfrm>
            <a:off x="7041236" y="3577217"/>
            <a:ext cx="0" cy="2391508"/>
          </a:xfrm>
          <a:prstGeom prst="line">
            <a:avLst/>
          </a:prstGeom>
          <a:ln w="19050">
            <a:solidFill>
              <a:srgbClr val="0070C0"/>
            </a:solidFill>
          </a:ln>
        </p:spPr>
        <p:style>
          <a:lnRef idx="1">
            <a:schemeClr val="dk1"/>
          </a:lnRef>
          <a:fillRef idx="0">
            <a:schemeClr val="dk1"/>
          </a:fillRef>
          <a:effectRef idx="0">
            <a:schemeClr val="dk1"/>
          </a:effectRef>
          <a:fontRef idx="minor">
            <a:schemeClr val="tx1"/>
          </a:fontRef>
        </p:style>
      </p:cxnSp>
      <p:cxnSp>
        <p:nvCxnSpPr>
          <p:cNvPr id="38" name="直線コネクタ 37">
            <a:extLst>
              <a:ext uri="{FF2B5EF4-FFF2-40B4-BE49-F238E27FC236}">
                <a16:creationId xmlns:a16="http://schemas.microsoft.com/office/drawing/2014/main" id="{171FB247-C301-9A67-0424-441767AC8F1D}"/>
              </a:ext>
            </a:extLst>
          </p:cNvPr>
          <p:cNvCxnSpPr/>
          <p:nvPr/>
        </p:nvCxnSpPr>
        <p:spPr>
          <a:xfrm>
            <a:off x="8421623" y="3567165"/>
            <a:ext cx="0" cy="2391508"/>
          </a:xfrm>
          <a:prstGeom prst="line">
            <a:avLst/>
          </a:prstGeom>
          <a:ln w="19050">
            <a:solidFill>
              <a:srgbClr val="0070C0"/>
            </a:solidFill>
          </a:ln>
        </p:spPr>
        <p:style>
          <a:lnRef idx="1">
            <a:schemeClr val="dk1"/>
          </a:lnRef>
          <a:fillRef idx="0">
            <a:schemeClr val="dk1"/>
          </a:fillRef>
          <a:effectRef idx="0">
            <a:schemeClr val="dk1"/>
          </a:effectRef>
          <a:fontRef idx="minor">
            <a:schemeClr val="tx1"/>
          </a:fontRef>
        </p:style>
      </p:cxnSp>
      <p:cxnSp>
        <p:nvCxnSpPr>
          <p:cNvPr id="39" name="直線矢印コネクタ 38">
            <a:extLst>
              <a:ext uri="{FF2B5EF4-FFF2-40B4-BE49-F238E27FC236}">
                <a16:creationId xmlns:a16="http://schemas.microsoft.com/office/drawing/2014/main" id="{2AAD91A3-68E2-3A98-5AF7-5223E72BB658}"/>
              </a:ext>
            </a:extLst>
          </p:cNvPr>
          <p:cNvCxnSpPr>
            <a:cxnSpLocks/>
          </p:cNvCxnSpPr>
          <p:nvPr/>
        </p:nvCxnSpPr>
        <p:spPr>
          <a:xfrm>
            <a:off x="7144932" y="3621061"/>
            <a:ext cx="1073063" cy="4046"/>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テキスト ボックス 39">
            <a:extLst>
              <a:ext uri="{FF2B5EF4-FFF2-40B4-BE49-F238E27FC236}">
                <a16:creationId xmlns:a16="http://schemas.microsoft.com/office/drawing/2014/main" id="{5F8B2950-F881-7427-0881-98FB3B9D827E}"/>
              </a:ext>
            </a:extLst>
          </p:cNvPr>
          <p:cNvSpPr txBox="1"/>
          <p:nvPr/>
        </p:nvSpPr>
        <p:spPr>
          <a:xfrm>
            <a:off x="7144932" y="3191058"/>
            <a:ext cx="1176759" cy="369332"/>
          </a:xfrm>
          <a:prstGeom prst="rect">
            <a:avLst/>
          </a:prstGeom>
          <a:noFill/>
        </p:spPr>
        <p:txBody>
          <a:bodyPr wrap="square">
            <a:spAutoFit/>
          </a:bodyPr>
          <a:lstStyle/>
          <a:p>
            <a:pPr algn="ctr"/>
            <a:r>
              <a:rPr lang="ja-JP" altLang="en-US" sz="1800" dirty="0"/>
              <a:t>精度</a:t>
            </a:r>
            <a:endParaRPr lang="ja-JP" altLang="en-US" dirty="0"/>
          </a:p>
        </p:txBody>
      </p:sp>
      <p:cxnSp>
        <p:nvCxnSpPr>
          <p:cNvPr id="42" name="直線矢印コネクタ 41">
            <a:extLst>
              <a:ext uri="{FF2B5EF4-FFF2-40B4-BE49-F238E27FC236}">
                <a16:creationId xmlns:a16="http://schemas.microsoft.com/office/drawing/2014/main" id="{B985540F-6FB4-4AF6-DE2E-E34B7A43BF4F}"/>
              </a:ext>
            </a:extLst>
          </p:cNvPr>
          <p:cNvCxnSpPr/>
          <p:nvPr/>
        </p:nvCxnSpPr>
        <p:spPr>
          <a:xfrm>
            <a:off x="7313240" y="3888712"/>
            <a:ext cx="31149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470FE001-825F-3978-DAAB-CB45648BC8BF}"/>
              </a:ext>
            </a:extLst>
          </p:cNvPr>
          <p:cNvCxnSpPr>
            <a:cxnSpLocks/>
          </p:cNvCxnSpPr>
          <p:nvPr/>
        </p:nvCxnSpPr>
        <p:spPr>
          <a:xfrm flipH="1">
            <a:off x="7740296" y="3888712"/>
            <a:ext cx="29977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4" name="テキスト ボックス 43">
            <a:extLst>
              <a:ext uri="{FF2B5EF4-FFF2-40B4-BE49-F238E27FC236}">
                <a16:creationId xmlns:a16="http://schemas.microsoft.com/office/drawing/2014/main" id="{97F03FA3-4EC8-1BBB-8602-C188F886F40D}"/>
              </a:ext>
            </a:extLst>
          </p:cNvPr>
          <p:cNvSpPr txBox="1"/>
          <p:nvPr/>
        </p:nvSpPr>
        <p:spPr>
          <a:xfrm>
            <a:off x="7041236" y="4015835"/>
            <a:ext cx="1176759" cy="369332"/>
          </a:xfrm>
          <a:prstGeom prst="rect">
            <a:avLst/>
          </a:prstGeom>
          <a:noFill/>
        </p:spPr>
        <p:txBody>
          <a:bodyPr wrap="square">
            <a:spAutoFit/>
          </a:bodyPr>
          <a:lstStyle/>
          <a:p>
            <a:r>
              <a:rPr lang="ja-JP" altLang="en-US" sz="1800" dirty="0"/>
              <a:t>偏り</a:t>
            </a:r>
            <a:endParaRPr lang="ja-JP" altLang="en-US" dirty="0"/>
          </a:p>
        </p:txBody>
      </p:sp>
      <p:cxnSp>
        <p:nvCxnSpPr>
          <p:cNvPr id="50" name="直線コネクタ 49">
            <a:extLst>
              <a:ext uri="{FF2B5EF4-FFF2-40B4-BE49-F238E27FC236}">
                <a16:creationId xmlns:a16="http://schemas.microsoft.com/office/drawing/2014/main" id="{1E444551-1935-75E4-F4CB-0F8028E61B5C}"/>
              </a:ext>
            </a:extLst>
          </p:cNvPr>
          <p:cNvCxnSpPr>
            <a:cxnSpLocks/>
          </p:cNvCxnSpPr>
          <p:nvPr/>
        </p:nvCxnSpPr>
        <p:spPr>
          <a:xfrm>
            <a:off x="7700101" y="3621061"/>
            <a:ext cx="0" cy="462488"/>
          </a:xfrm>
          <a:prstGeom prst="line">
            <a:avLst/>
          </a:prstGeom>
          <a:ln w="19050">
            <a:solidFill>
              <a:srgbClr val="0070C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3894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772696" y="2361954"/>
            <a:ext cx="10334730" cy="1569660"/>
          </a:xfrm>
          <a:prstGeom prst="rect">
            <a:avLst/>
          </a:prstGeom>
          <a:noFill/>
        </p:spPr>
        <p:txBody>
          <a:bodyPr wrap="square" rtlCol="0">
            <a:spAutoFit/>
          </a:bodyPr>
          <a:lstStyle/>
          <a:p>
            <a:r>
              <a:rPr lang="ja-JP" altLang="en-US" sz="2400" b="1" dirty="0">
                <a:solidFill>
                  <a:srgbClr val="FF0000"/>
                </a:solidFill>
              </a:rPr>
              <a:t>統計的バイアス</a:t>
            </a:r>
            <a:endParaRPr lang="en-US" altLang="ja-JP" sz="2400" b="1" dirty="0">
              <a:solidFill>
                <a:srgbClr val="FF0000"/>
              </a:solidFill>
            </a:endParaRPr>
          </a:p>
          <a:p>
            <a:endParaRPr lang="en-US" altLang="ja-JP" sz="2400" dirty="0"/>
          </a:p>
          <a:p>
            <a:r>
              <a:rPr lang="ja-JP" altLang="en-US" sz="2400" b="1" dirty="0"/>
              <a:t>データの収集や解析の過程で生じる誤差のこと</a:t>
            </a:r>
            <a:r>
              <a:rPr lang="ja-JP" altLang="en-US" sz="2400" dirty="0"/>
              <a:t>。</a:t>
            </a:r>
            <a:endParaRPr lang="en-US" altLang="ja-JP" sz="2400" dirty="0"/>
          </a:p>
          <a:p>
            <a:r>
              <a:rPr lang="ja-JP" altLang="en-US" sz="2400" dirty="0"/>
              <a:t>一般的に、選択バイアス、情報バイアス、交絡に分類される。</a:t>
            </a:r>
            <a:endParaRPr lang="en-US" altLang="ja-JP" sz="2400" dirty="0"/>
          </a:p>
        </p:txBody>
      </p:sp>
    </p:spTree>
    <p:extLst>
      <p:ext uri="{BB962C8B-B14F-4D97-AF65-F5344CB8AC3E}">
        <p14:creationId xmlns:p14="http://schemas.microsoft.com/office/powerpoint/2010/main" val="2253582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楕円 62">
            <a:extLst>
              <a:ext uri="{FF2B5EF4-FFF2-40B4-BE49-F238E27FC236}">
                <a16:creationId xmlns:a16="http://schemas.microsoft.com/office/drawing/2014/main" id="{41DC48DB-C57B-32DF-542C-034632B3F145}"/>
              </a:ext>
            </a:extLst>
          </p:cNvPr>
          <p:cNvSpPr/>
          <p:nvPr/>
        </p:nvSpPr>
        <p:spPr>
          <a:xfrm>
            <a:off x="3119485" y="3819119"/>
            <a:ext cx="2129231" cy="2002576"/>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62" name="楕円 61">
            <a:extLst>
              <a:ext uri="{FF2B5EF4-FFF2-40B4-BE49-F238E27FC236}">
                <a16:creationId xmlns:a16="http://schemas.microsoft.com/office/drawing/2014/main" id="{C85D7EBA-B4C6-525C-AFA7-DED25C035537}"/>
              </a:ext>
            </a:extLst>
          </p:cNvPr>
          <p:cNvSpPr/>
          <p:nvPr/>
        </p:nvSpPr>
        <p:spPr>
          <a:xfrm>
            <a:off x="7226149" y="2876961"/>
            <a:ext cx="2129231" cy="200257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A2A41970-13D0-93F0-961A-319D56239CD9}"/>
              </a:ext>
            </a:extLst>
          </p:cNvPr>
          <p:cNvSpPr txBox="1"/>
          <p:nvPr/>
        </p:nvSpPr>
        <p:spPr>
          <a:xfrm>
            <a:off x="1103235" y="700100"/>
            <a:ext cx="10323008" cy="1569660"/>
          </a:xfrm>
          <a:prstGeom prst="rect">
            <a:avLst/>
          </a:prstGeom>
          <a:noFill/>
        </p:spPr>
        <p:txBody>
          <a:bodyPr wrap="square" rtlCol="0">
            <a:spAutoFit/>
          </a:bodyPr>
          <a:lstStyle/>
          <a:p>
            <a:r>
              <a:rPr lang="ja-JP" altLang="en-US" sz="2400" b="1" dirty="0">
                <a:solidFill>
                  <a:srgbClr val="FF0000"/>
                </a:solidFill>
              </a:rPr>
              <a:t>選択バイアス</a:t>
            </a:r>
            <a:endParaRPr lang="en-US" altLang="ja-JP" sz="2400" b="1" dirty="0">
              <a:solidFill>
                <a:srgbClr val="FF0000"/>
              </a:solidFill>
            </a:endParaRPr>
          </a:p>
          <a:p>
            <a:endParaRPr lang="en-US" altLang="ja-JP" sz="2400" dirty="0"/>
          </a:p>
          <a:p>
            <a:r>
              <a:rPr lang="ja-JP" altLang="en-US" sz="2400" dirty="0"/>
              <a:t>サンプリング（抽出）された集団が、全体の様子を反映していない偏り（バイアス）のこと。</a:t>
            </a:r>
            <a:endParaRPr lang="en-US" altLang="ja-JP" sz="2400" dirty="0"/>
          </a:p>
        </p:txBody>
      </p:sp>
      <p:pic>
        <p:nvPicPr>
          <p:cNvPr id="1026" name="Picture 2">
            <a:extLst>
              <a:ext uri="{FF2B5EF4-FFF2-40B4-BE49-F238E27FC236}">
                <a16:creationId xmlns:a16="http://schemas.microsoft.com/office/drawing/2014/main" id="{94933B0A-8894-C201-8E53-9DD898186C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8069" y="4065918"/>
            <a:ext cx="834025" cy="7569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A84AE42-724B-46C0-0BFF-F9FEACF345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9585" y="4064820"/>
            <a:ext cx="834025" cy="7569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7BBF4E38-B027-5953-6C05-2B39981F4B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6788" y="4821796"/>
            <a:ext cx="555816" cy="75697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a:extLst>
              <a:ext uri="{FF2B5EF4-FFF2-40B4-BE49-F238E27FC236}">
                <a16:creationId xmlns:a16="http://schemas.microsoft.com/office/drawing/2014/main" id="{3F075FEB-3C86-B70E-A790-F48916322A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596" y="4037998"/>
            <a:ext cx="834025" cy="7569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BCC6A50-BA45-F9C1-F234-AA50884627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0015" y="3885139"/>
            <a:ext cx="834025" cy="7569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8AA124A1-A8A4-BA8F-1CAB-19F32E182D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2798" y="2951272"/>
            <a:ext cx="834025" cy="7569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7E615CA1-30B4-66F5-0A54-3EDE035A8D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0716" y="3278121"/>
            <a:ext cx="834025" cy="7569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DD6FE164-03D6-CF86-EA85-C643D662A2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9670" y="4954802"/>
            <a:ext cx="834025" cy="75697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081B8C98-0280-E22F-7C13-F25CCCDFA0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0032" y="2966005"/>
            <a:ext cx="834025" cy="75697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a:extLst>
              <a:ext uri="{FF2B5EF4-FFF2-40B4-BE49-F238E27FC236}">
                <a16:creationId xmlns:a16="http://schemas.microsoft.com/office/drawing/2014/main" id="{2A1F6D78-D73D-887A-E1C4-147BE158D1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5295" y="3878249"/>
            <a:ext cx="834025" cy="75697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a:extLst>
              <a:ext uri="{FF2B5EF4-FFF2-40B4-BE49-F238E27FC236}">
                <a16:creationId xmlns:a16="http://schemas.microsoft.com/office/drawing/2014/main" id="{24AAD4C3-10BE-0ABE-5469-6EED8F9C20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8519" y="3110372"/>
            <a:ext cx="834025" cy="75697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a:extLst>
              <a:ext uri="{FF2B5EF4-FFF2-40B4-BE49-F238E27FC236}">
                <a16:creationId xmlns:a16="http://schemas.microsoft.com/office/drawing/2014/main" id="{9E836A01-A243-18BF-E740-7F40279FE0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3260" y="3857872"/>
            <a:ext cx="834025" cy="75697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a:extLst>
              <a:ext uri="{FF2B5EF4-FFF2-40B4-BE49-F238E27FC236}">
                <a16:creationId xmlns:a16="http://schemas.microsoft.com/office/drawing/2014/main" id="{7192FE6A-62BE-4842-E652-61CF87F704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3579" y="3927231"/>
            <a:ext cx="555816" cy="75697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a:extLst>
              <a:ext uri="{FF2B5EF4-FFF2-40B4-BE49-F238E27FC236}">
                <a16:creationId xmlns:a16="http://schemas.microsoft.com/office/drawing/2014/main" id="{F1FFD1E5-50BF-0B85-C1E9-E7682ABB3C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3506" y="4833127"/>
            <a:ext cx="555816" cy="75697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a:extLst>
              <a:ext uri="{FF2B5EF4-FFF2-40B4-BE49-F238E27FC236}">
                <a16:creationId xmlns:a16="http://schemas.microsoft.com/office/drawing/2014/main" id="{003700F6-7CC4-BDA0-61D5-AB7D45F470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1565" y="4941983"/>
            <a:ext cx="555816" cy="75697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a:extLst>
              <a:ext uri="{FF2B5EF4-FFF2-40B4-BE49-F238E27FC236}">
                <a16:creationId xmlns:a16="http://schemas.microsoft.com/office/drawing/2014/main" id="{A3A9BD9A-B6BD-151B-8DF2-D517D622EC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2278" y="3749758"/>
            <a:ext cx="555816" cy="756976"/>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6">
            <a:extLst>
              <a:ext uri="{FF2B5EF4-FFF2-40B4-BE49-F238E27FC236}">
                <a16:creationId xmlns:a16="http://schemas.microsoft.com/office/drawing/2014/main" id="{121BD86D-4C85-6D91-1CDA-6596CDBC0C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2365" y="3089915"/>
            <a:ext cx="555816" cy="756976"/>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6">
            <a:extLst>
              <a:ext uri="{FF2B5EF4-FFF2-40B4-BE49-F238E27FC236}">
                <a16:creationId xmlns:a16="http://schemas.microsoft.com/office/drawing/2014/main" id="{8B431644-EC9B-080D-7301-CDCA256A3D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6993" y="3650245"/>
            <a:ext cx="555816" cy="756976"/>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a:extLst>
              <a:ext uri="{FF2B5EF4-FFF2-40B4-BE49-F238E27FC236}">
                <a16:creationId xmlns:a16="http://schemas.microsoft.com/office/drawing/2014/main" id="{7969A2C0-C1F6-E977-E7C9-65B8C92524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83205" y="5069611"/>
            <a:ext cx="555816" cy="756976"/>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6">
            <a:extLst>
              <a:ext uri="{FF2B5EF4-FFF2-40B4-BE49-F238E27FC236}">
                <a16:creationId xmlns:a16="http://schemas.microsoft.com/office/drawing/2014/main" id="{54D5D981-46FE-5508-B9C6-A873803F4A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7076" y="3225047"/>
            <a:ext cx="555816" cy="756976"/>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6">
            <a:extLst>
              <a:ext uri="{FF2B5EF4-FFF2-40B4-BE49-F238E27FC236}">
                <a16:creationId xmlns:a16="http://schemas.microsoft.com/office/drawing/2014/main" id="{1E24C748-3FEE-2330-6B17-FDE6B43277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3224" y="4684207"/>
            <a:ext cx="555816" cy="756976"/>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a:extLst>
              <a:ext uri="{FF2B5EF4-FFF2-40B4-BE49-F238E27FC236}">
                <a16:creationId xmlns:a16="http://schemas.microsoft.com/office/drawing/2014/main" id="{238FCF0C-FEE6-C667-0049-46802A8AE1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4206" y="4101688"/>
            <a:ext cx="834025" cy="75697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a:extLst>
              <a:ext uri="{FF2B5EF4-FFF2-40B4-BE49-F238E27FC236}">
                <a16:creationId xmlns:a16="http://schemas.microsoft.com/office/drawing/2014/main" id="{5BE47D3D-D301-F933-21F4-2BDAEA3754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2120" y="2727944"/>
            <a:ext cx="834025" cy="75697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a:extLst>
              <a:ext uri="{FF2B5EF4-FFF2-40B4-BE49-F238E27FC236}">
                <a16:creationId xmlns:a16="http://schemas.microsoft.com/office/drawing/2014/main" id="{8F15414A-3000-F75B-4600-561F55F3A7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2508" y="4821796"/>
            <a:ext cx="834025" cy="75697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a:extLst>
              <a:ext uri="{FF2B5EF4-FFF2-40B4-BE49-F238E27FC236}">
                <a16:creationId xmlns:a16="http://schemas.microsoft.com/office/drawing/2014/main" id="{ABF78C23-8734-2CD5-2CEB-A451D062A5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0126" y="4879537"/>
            <a:ext cx="834025" cy="756976"/>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a:extLst>
              <a:ext uri="{FF2B5EF4-FFF2-40B4-BE49-F238E27FC236}">
                <a16:creationId xmlns:a16="http://schemas.microsoft.com/office/drawing/2014/main" id="{147095D0-4C66-22D0-E9E3-B31F7BE5E7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06649" y="4283946"/>
            <a:ext cx="834025" cy="756976"/>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a:extLst>
              <a:ext uri="{FF2B5EF4-FFF2-40B4-BE49-F238E27FC236}">
                <a16:creationId xmlns:a16="http://schemas.microsoft.com/office/drawing/2014/main" id="{260E3C57-880C-D2AA-FFFE-67EB9EA59B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9830" y="2955702"/>
            <a:ext cx="834025" cy="756976"/>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a:extLst>
              <a:ext uri="{FF2B5EF4-FFF2-40B4-BE49-F238E27FC236}">
                <a16:creationId xmlns:a16="http://schemas.microsoft.com/office/drawing/2014/main" id="{ADE0AE2C-13E6-4A49-B45A-DDC99AAFFB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0714" y="4790441"/>
            <a:ext cx="834025" cy="756976"/>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a:extLst>
              <a:ext uri="{FF2B5EF4-FFF2-40B4-BE49-F238E27FC236}">
                <a16:creationId xmlns:a16="http://schemas.microsoft.com/office/drawing/2014/main" id="{C9907A36-5807-B2BE-A324-51D440F8F5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5294" y="3009627"/>
            <a:ext cx="834025" cy="75697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a:extLst>
              <a:ext uri="{FF2B5EF4-FFF2-40B4-BE49-F238E27FC236}">
                <a16:creationId xmlns:a16="http://schemas.microsoft.com/office/drawing/2014/main" id="{FBC32585-A8C3-50BD-9762-AA9BC4ADBC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2064" y="5119636"/>
            <a:ext cx="834025" cy="756976"/>
          </a:xfrm>
          <a:prstGeom prst="rect">
            <a:avLst/>
          </a:prstGeom>
          <a:noFill/>
          <a:extLst>
            <a:ext uri="{909E8E84-426E-40DD-AFC4-6F175D3DCCD1}">
              <a14:hiddenFill xmlns:a14="http://schemas.microsoft.com/office/drawing/2010/main">
                <a:solidFill>
                  <a:srgbClr val="FFFFFF"/>
                </a:solidFill>
              </a14:hiddenFill>
            </a:ext>
          </a:extLst>
        </p:spPr>
      </p:pic>
      <p:sp>
        <p:nvSpPr>
          <p:cNvPr id="1024" name="吹き出し: 四角形 1023">
            <a:extLst>
              <a:ext uri="{FF2B5EF4-FFF2-40B4-BE49-F238E27FC236}">
                <a16:creationId xmlns:a16="http://schemas.microsoft.com/office/drawing/2014/main" id="{EFC71D5B-2860-202E-C1A1-134725C472DF}"/>
              </a:ext>
            </a:extLst>
          </p:cNvPr>
          <p:cNvSpPr/>
          <p:nvPr/>
        </p:nvSpPr>
        <p:spPr>
          <a:xfrm>
            <a:off x="7807027" y="2311121"/>
            <a:ext cx="3077651" cy="449657"/>
          </a:xfrm>
          <a:prstGeom prst="wedgeRectCallout">
            <a:avLst>
              <a:gd name="adj1" fmla="val -30110"/>
              <a:gd name="adj2" fmla="val 96020"/>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a:t>サンプリングに偏りがある</a:t>
            </a:r>
          </a:p>
        </p:txBody>
      </p:sp>
      <p:sp>
        <p:nvSpPr>
          <p:cNvPr id="1025" name="吹き出し: 四角形 1024">
            <a:extLst>
              <a:ext uri="{FF2B5EF4-FFF2-40B4-BE49-F238E27FC236}">
                <a16:creationId xmlns:a16="http://schemas.microsoft.com/office/drawing/2014/main" id="{E238BBF5-570D-9E7E-CFA4-426D8EE0038F}"/>
              </a:ext>
            </a:extLst>
          </p:cNvPr>
          <p:cNvSpPr/>
          <p:nvPr/>
        </p:nvSpPr>
        <p:spPr>
          <a:xfrm>
            <a:off x="2728435" y="5889256"/>
            <a:ext cx="3077651" cy="449657"/>
          </a:xfrm>
          <a:prstGeom prst="wedgeRectCallout">
            <a:avLst>
              <a:gd name="adj1" fmla="val -7255"/>
              <a:gd name="adj2" fmla="val -73815"/>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dirty="0"/>
              <a:t>サンプリングに偏りがない</a:t>
            </a:r>
          </a:p>
        </p:txBody>
      </p:sp>
    </p:spTree>
    <p:extLst>
      <p:ext uri="{BB962C8B-B14F-4D97-AF65-F5344CB8AC3E}">
        <p14:creationId xmlns:p14="http://schemas.microsoft.com/office/powerpoint/2010/main" val="4239228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22848" y="1153887"/>
            <a:ext cx="10323008" cy="1569660"/>
          </a:xfrm>
          <a:prstGeom prst="rect">
            <a:avLst/>
          </a:prstGeom>
          <a:noFill/>
        </p:spPr>
        <p:txBody>
          <a:bodyPr wrap="square" rtlCol="0">
            <a:spAutoFit/>
          </a:bodyPr>
          <a:lstStyle/>
          <a:p>
            <a:r>
              <a:rPr lang="ja-JP" altLang="en-US" sz="2400" b="1" dirty="0">
                <a:solidFill>
                  <a:srgbClr val="FF0000"/>
                </a:solidFill>
              </a:rPr>
              <a:t>情報バイアス</a:t>
            </a:r>
            <a:endParaRPr lang="en-US" altLang="ja-JP" sz="2400" b="1" dirty="0">
              <a:solidFill>
                <a:srgbClr val="FF0000"/>
              </a:solidFill>
            </a:endParaRPr>
          </a:p>
          <a:p>
            <a:endParaRPr lang="en-US" altLang="ja-JP" sz="2400" dirty="0"/>
          </a:p>
          <a:p>
            <a:r>
              <a:rPr lang="ja-JP" altLang="en-US" sz="2400" dirty="0"/>
              <a:t>情報の取り違いや測定方法が不十分であるために、偏った測定結果がでてしまうこと。</a:t>
            </a:r>
            <a:endParaRPr lang="en-US" altLang="ja-JP" sz="2400" dirty="0"/>
          </a:p>
        </p:txBody>
      </p:sp>
      <p:pic>
        <p:nvPicPr>
          <p:cNvPr id="2050" name="Picture 2">
            <a:extLst>
              <a:ext uri="{FF2B5EF4-FFF2-40B4-BE49-F238E27FC236}">
                <a16:creationId xmlns:a16="http://schemas.microsoft.com/office/drawing/2014/main" id="{E3D6E1FD-01EB-F8DF-6E1B-551CF91D27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8586" y="2960914"/>
            <a:ext cx="2468879" cy="2743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2710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22848" y="1153887"/>
            <a:ext cx="10323008" cy="1569660"/>
          </a:xfrm>
          <a:prstGeom prst="rect">
            <a:avLst/>
          </a:prstGeom>
          <a:noFill/>
        </p:spPr>
        <p:txBody>
          <a:bodyPr wrap="square" rtlCol="0">
            <a:spAutoFit/>
          </a:bodyPr>
          <a:lstStyle/>
          <a:p>
            <a:r>
              <a:rPr lang="ja-JP" altLang="en-US" sz="2400" b="1" dirty="0">
                <a:solidFill>
                  <a:srgbClr val="FF0000"/>
                </a:solidFill>
              </a:rPr>
              <a:t>認知バイアス</a:t>
            </a:r>
            <a:endParaRPr lang="en-US" altLang="ja-JP" sz="2400" b="1" dirty="0">
              <a:solidFill>
                <a:srgbClr val="FF0000"/>
              </a:solidFill>
            </a:endParaRPr>
          </a:p>
          <a:p>
            <a:endParaRPr lang="en-US" altLang="ja-JP" sz="2400" dirty="0"/>
          </a:p>
          <a:p>
            <a:r>
              <a:rPr lang="ja-JP" altLang="en-US" sz="2400" dirty="0"/>
              <a:t>先入観や経験則、直感などに頼って非合理的な判断をしてしまう心理傾向のこと。</a:t>
            </a:r>
            <a:endParaRPr lang="en-US" altLang="ja-JP" sz="2400" dirty="0"/>
          </a:p>
        </p:txBody>
      </p:sp>
      <p:pic>
        <p:nvPicPr>
          <p:cNvPr id="2052" name="Picture 4">
            <a:extLst>
              <a:ext uri="{FF2B5EF4-FFF2-40B4-BE49-F238E27FC236}">
                <a16:creationId xmlns:a16="http://schemas.microsoft.com/office/drawing/2014/main" id="{1BEF4674-223C-D7C6-8A8B-587C8DF181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164" y="2934291"/>
            <a:ext cx="2020208" cy="2160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2858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22848" y="1153887"/>
            <a:ext cx="10323008" cy="1938992"/>
          </a:xfrm>
          <a:prstGeom prst="rect">
            <a:avLst/>
          </a:prstGeom>
          <a:noFill/>
        </p:spPr>
        <p:txBody>
          <a:bodyPr wrap="square" rtlCol="0">
            <a:spAutoFit/>
          </a:bodyPr>
          <a:lstStyle/>
          <a:p>
            <a:r>
              <a:rPr lang="ja-JP" altLang="en-US" sz="2400" b="1" dirty="0">
                <a:solidFill>
                  <a:srgbClr val="FF0000"/>
                </a:solidFill>
              </a:rPr>
              <a:t>エコーチェンバー</a:t>
            </a:r>
            <a:endParaRPr lang="en-US" altLang="ja-JP" sz="2400" b="1" dirty="0">
              <a:solidFill>
                <a:srgbClr val="FF0000"/>
              </a:solidFill>
            </a:endParaRPr>
          </a:p>
          <a:p>
            <a:endParaRPr lang="en-US" altLang="ja-JP" sz="2400" dirty="0"/>
          </a:p>
          <a:p>
            <a:r>
              <a:rPr lang="ja-JP" altLang="en-US" sz="2400" dirty="0"/>
              <a:t>ソーシャルメディアを利用する際、自分と似た興味関心をもつユーザーをフォローする結果、意見を</a:t>
            </a:r>
            <a:r>
              <a:rPr lang="en-US" altLang="ja-JP" sz="2400" dirty="0"/>
              <a:t>SNS</a:t>
            </a:r>
            <a:r>
              <a:rPr lang="ja-JP" altLang="en-US" sz="2400" dirty="0"/>
              <a:t>で発信すると自分と似た意見が返ってくるという状況を、閉じた小部屋で音が反響する物理現象にたとえたもの。</a:t>
            </a:r>
            <a:endParaRPr lang="en-US" altLang="ja-JP" sz="2400" dirty="0"/>
          </a:p>
        </p:txBody>
      </p:sp>
      <p:pic>
        <p:nvPicPr>
          <p:cNvPr id="4098" name="Picture 2">
            <a:extLst>
              <a:ext uri="{FF2B5EF4-FFF2-40B4-BE49-F238E27FC236}">
                <a16:creationId xmlns:a16="http://schemas.microsoft.com/office/drawing/2014/main" id="{3AAC9A93-71D9-6878-6645-C26209296D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3446" y="3092879"/>
            <a:ext cx="3974123" cy="2916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62892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1024932" y="622942"/>
            <a:ext cx="10323008" cy="2677656"/>
          </a:xfrm>
          <a:prstGeom prst="rect">
            <a:avLst/>
          </a:prstGeom>
          <a:noFill/>
        </p:spPr>
        <p:txBody>
          <a:bodyPr wrap="square" rtlCol="0">
            <a:spAutoFit/>
          </a:bodyPr>
          <a:lstStyle/>
          <a:p>
            <a:r>
              <a:rPr lang="ja-JP" altLang="en-US" sz="2400" b="1" dirty="0">
                <a:solidFill>
                  <a:srgbClr val="FF0000"/>
                </a:solidFill>
              </a:rPr>
              <a:t>フィルターバブル</a:t>
            </a:r>
            <a:endParaRPr lang="en-US" altLang="ja-JP" sz="2400" b="1" dirty="0">
              <a:solidFill>
                <a:srgbClr val="FF0000"/>
              </a:solidFill>
            </a:endParaRPr>
          </a:p>
          <a:p>
            <a:endParaRPr lang="en-US" altLang="ja-JP" sz="2400" dirty="0"/>
          </a:p>
          <a:p>
            <a:r>
              <a:rPr lang="ja-JP" altLang="en-US" sz="2400" dirty="0"/>
              <a:t>アルゴリズムがネット利用者個人の検索履歴やクリック履歴を分析し学習することで、個々のユーザーにとっては望むと望まざるとにかかわらず見たい情報が優先的に表示され、利用者の観点に合わない情報からは隔離され、自身の考え方や価値観の「バブル（泡）」の中に孤立するという情報環境のこと。</a:t>
            </a:r>
            <a:endParaRPr lang="en-US" altLang="ja-JP" sz="2400" dirty="0"/>
          </a:p>
        </p:txBody>
      </p:sp>
      <p:pic>
        <p:nvPicPr>
          <p:cNvPr id="5122" name="Picture 2">
            <a:extLst>
              <a:ext uri="{FF2B5EF4-FFF2-40B4-BE49-F238E27FC236}">
                <a16:creationId xmlns:a16="http://schemas.microsoft.com/office/drawing/2014/main" id="{5EE07632-6B79-C902-AB9F-F1332E39F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3225" y="4094699"/>
            <a:ext cx="1267052" cy="1365345"/>
          </a:xfrm>
          <a:prstGeom prst="rect">
            <a:avLst/>
          </a:prstGeom>
          <a:noFill/>
          <a:extLst>
            <a:ext uri="{909E8E84-426E-40DD-AFC4-6F175D3DCCD1}">
              <a14:hiddenFill xmlns:a14="http://schemas.microsoft.com/office/drawing/2010/main">
                <a:solidFill>
                  <a:srgbClr val="FFFFFF"/>
                </a:solidFill>
              </a14:hiddenFill>
            </a:ext>
          </a:extLst>
        </p:spPr>
      </p:pic>
      <p:sp>
        <p:nvSpPr>
          <p:cNvPr id="2" name="楕円 1">
            <a:extLst>
              <a:ext uri="{FF2B5EF4-FFF2-40B4-BE49-F238E27FC236}">
                <a16:creationId xmlns:a16="http://schemas.microsoft.com/office/drawing/2014/main" id="{B3A4BD64-33E2-8D8A-0481-8CD8244B5402}"/>
              </a:ext>
            </a:extLst>
          </p:cNvPr>
          <p:cNvSpPr/>
          <p:nvPr/>
        </p:nvSpPr>
        <p:spPr>
          <a:xfrm>
            <a:off x="4451420" y="3737988"/>
            <a:ext cx="943585" cy="7435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t>見たい情報</a:t>
            </a:r>
          </a:p>
        </p:txBody>
      </p:sp>
      <p:sp>
        <p:nvSpPr>
          <p:cNvPr id="3" name="楕円 2">
            <a:extLst>
              <a:ext uri="{FF2B5EF4-FFF2-40B4-BE49-F238E27FC236}">
                <a16:creationId xmlns:a16="http://schemas.microsoft.com/office/drawing/2014/main" id="{3B8E726F-482B-3160-F675-70FB1C54DEBA}"/>
              </a:ext>
            </a:extLst>
          </p:cNvPr>
          <p:cNvSpPr/>
          <p:nvPr/>
        </p:nvSpPr>
        <p:spPr>
          <a:xfrm>
            <a:off x="6551526" y="4497864"/>
            <a:ext cx="943585" cy="7435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t>見たい情報</a:t>
            </a:r>
          </a:p>
        </p:txBody>
      </p:sp>
      <p:sp>
        <p:nvSpPr>
          <p:cNvPr id="5" name="楕円 4">
            <a:extLst>
              <a:ext uri="{FF2B5EF4-FFF2-40B4-BE49-F238E27FC236}">
                <a16:creationId xmlns:a16="http://schemas.microsoft.com/office/drawing/2014/main" id="{32ACB7DE-466F-F0CF-23A0-A8A67EAC23C7}"/>
              </a:ext>
            </a:extLst>
          </p:cNvPr>
          <p:cNvSpPr/>
          <p:nvPr/>
        </p:nvSpPr>
        <p:spPr>
          <a:xfrm>
            <a:off x="4712678" y="5460044"/>
            <a:ext cx="943585" cy="7435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sz="1200" b="1" dirty="0"/>
              <a:t>見たい情報</a:t>
            </a:r>
          </a:p>
        </p:txBody>
      </p:sp>
      <p:sp>
        <p:nvSpPr>
          <p:cNvPr id="6" name="楕円 5">
            <a:extLst>
              <a:ext uri="{FF2B5EF4-FFF2-40B4-BE49-F238E27FC236}">
                <a16:creationId xmlns:a16="http://schemas.microsoft.com/office/drawing/2014/main" id="{576CBAD8-A1B2-12B8-3DE1-8F06EB0647C3}"/>
              </a:ext>
            </a:extLst>
          </p:cNvPr>
          <p:cNvSpPr/>
          <p:nvPr/>
        </p:nvSpPr>
        <p:spPr>
          <a:xfrm>
            <a:off x="3878664" y="3275763"/>
            <a:ext cx="3959050" cy="3275762"/>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矢印: 上向き折線 9">
            <a:extLst>
              <a:ext uri="{FF2B5EF4-FFF2-40B4-BE49-F238E27FC236}">
                <a16:creationId xmlns:a16="http://schemas.microsoft.com/office/drawing/2014/main" id="{1ED65999-012A-7384-CF7B-5E97A279E68E}"/>
              </a:ext>
            </a:extLst>
          </p:cNvPr>
          <p:cNvSpPr/>
          <p:nvPr/>
        </p:nvSpPr>
        <p:spPr>
          <a:xfrm rot="11384737" flipV="1">
            <a:off x="7532569" y="3589008"/>
            <a:ext cx="671539" cy="571509"/>
          </a:xfrm>
          <a:prstGeom prst="bentUpArrow">
            <a:avLst>
              <a:gd name="adj1" fmla="val 25000"/>
              <a:gd name="adj2" fmla="val 34136"/>
              <a:gd name="adj3" fmla="val 25000"/>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06F5CDFC-6BC5-5421-1377-486B0B8E7A48}"/>
              </a:ext>
            </a:extLst>
          </p:cNvPr>
          <p:cNvSpPr/>
          <p:nvPr/>
        </p:nvSpPr>
        <p:spPr>
          <a:xfrm>
            <a:off x="8055338" y="3754288"/>
            <a:ext cx="1481651" cy="743576"/>
          </a:xfrm>
          <a:prstGeom prst="ellipse">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1200" b="1" dirty="0"/>
              <a:t>見たくない情報</a:t>
            </a:r>
          </a:p>
        </p:txBody>
      </p:sp>
      <p:sp>
        <p:nvSpPr>
          <p:cNvPr id="11" name="矢印: 上向き折線 10">
            <a:extLst>
              <a:ext uri="{FF2B5EF4-FFF2-40B4-BE49-F238E27FC236}">
                <a16:creationId xmlns:a16="http://schemas.microsoft.com/office/drawing/2014/main" id="{BF7D7334-9F31-DD61-2AAA-0A44C0B2728C}"/>
              </a:ext>
            </a:extLst>
          </p:cNvPr>
          <p:cNvSpPr/>
          <p:nvPr/>
        </p:nvSpPr>
        <p:spPr>
          <a:xfrm rot="9252025">
            <a:off x="7504675" y="5699279"/>
            <a:ext cx="671539" cy="571474"/>
          </a:xfrm>
          <a:prstGeom prst="bentUpArrow">
            <a:avLst>
              <a:gd name="adj1" fmla="val 25000"/>
              <a:gd name="adj2" fmla="val 34136"/>
              <a:gd name="adj3" fmla="val 25000"/>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BEA31C71-C709-6C63-0943-F7B5AC4B3D24}"/>
              </a:ext>
            </a:extLst>
          </p:cNvPr>
          <p:cNvSpPr/>
          <p:nvPr/>
        </p:nvSpPr>
        <p:spPr>
          <a:xfrm>
            <a:off x="8023108" y="5241440"/>
            <a:ext cx="1481651" cy="743576"/>
          </a:xfrm>
          <a:prstGeom prst="ellipse">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1200" b="1" dirty="0"/>
              <a:t>見たくない情報</a:t>
            </a:r>
          </a:p>
        </p:txBody>
      </p:sp>
      <p:sp>
        <p:nvSpPr>
          <p:cNvPr id="13" name="矢印: 上向き折線 12">
            <a:extLst>
              <a:ext uri="{FF2B5EF4-FFF2-40B4-BE49-F238E27FC236}">
                <a16:creationId xmlns:a16="http://schemas.microsoft.com/office/drawing/2014/main" id="{2A230334-FCE7-0FD6-5F7D-69DE997A4117}"/>
              </a:ext>
            </a:extLst>
          </p:cNvPr>
          <p:cNvSpPr/>
          <p:nvPr/>
        </p:nvSpPr>
        <p:spPr>
          <a:xfrm rot="8723583" flipH="1" flipV="1">
            <a:off x="3298396" y="4116384"/>
            <a:ext cx="585867" cy="542621"/>
          </a:xfrm>
          <a:prstGeom prst="bentUpArrow">
            <a:avLst>
              <a:gd name="adj1" fmla="val 25000"/>
              <a:gd name="adj2" fmla="val 34136"/>
              <a:gd name="adj3" fmla="val 25000"/>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533A213C-8975-6CC7-46F8-6A21B0CE736D}"/>
              </a:ext>
            </a:extLst>
          </p:cNvPr>
          <p:cNvSpPr/>
          <p:nvPr/>
        </p:nvSpPr>
        <p:spPr>
          <a:xfrm>
            <a:off x="2055749" y="4405583"/>
            <a:ext cx="1481651" cy="743576"/>
          </a:xfrm>
          <a:prstGeom prst="ellipse">
            <a:avLst/>
          </a:prstGeom>
          <a:ln>
            <a:noFill/>
          </a:ln>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1200" b="1" dirty="0"/>
              <a:t>見たくない情報</a:t>
            </a:r>
          </a:p>
        </p:txBody>
      </p:sp>
    </p:spTree>
    <p:extLst>
      <p:ext uri="{BB962C8B-B14F-4D97-AF65-F5344CB8AC3E}">
        <p14:creationId xmlns:p14="http://schemas.microsoft.com/office/powerpoint/2010/main" val="421610440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1059</TotalTime>
  <Words>1517</Words>
  <Application>Microsoft Office PowerPoint</Application>
  <PresentationFormat>ワイド画面</PresentationFormat>
  <Paragraphs>224</Paragraphs>
  <Slides>35</Slides>
  <Notes>18</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35</vt:i4>
      </vt:variant>
    </vt:vector>
  </HeadingPairs>
  <TitlesOfParts>
    <vt:vector size="42" baseType="lpstr">
      <vt:lpstr>Noto Sans JP</vt:lpstr>
      <vt:lpstr>ヒラギノ角ゴ ProN</vt:lpstr>
      <vt:lpstr>游ゴシック</vt:lpstr>
      <vt:lpstr>游ゴシック Light</vt:lpstr>
      <vt:lpstr>Arial</vt:lpstr>
      <vt:lpstr>Lato</vt:lpstr>
      <vt:lpstr>Office テーマ</vt:lpstr>
      <vt:lpstr>ストラテジ系</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テクノロジ系</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情報セキュリティ</vt:lpstr>
      <vt:lpstr>PowerPoint プレゼンテーション</vt:lpstr>
      <vt:lpstr>PowerPoint プレゼンテーション</vt:lpstr>
      <vt:lpstr>PowerPoint プレゼンテーション</vt:lpstr>
      <vt:lpstr>PowerPoint プレゼンテーション</vt:lpstr>
    </vt:vector>
  </TitlesOfParts>
  <Company>旭化成グループ</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矢野　雅也(Yano, Masaya)</dc:creator>
  <cp:lastModifiedBy>矢野　雅也(Yano, Masaya)</cp:lastModifiedBy>
  <cp:revision>380</cp:revision>
  <dcterms:created xsi:type="dcterms:W3CDTF">2023-10-19T04:21:29Z</dcterms:created>
  <dcterms:modified xsi:type="dcterms:W3CDTF">2024-02-08T01:33:08Z</dcterms:modified>
</cp:coreProperties>
</file>